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7" r:id="rId3"/>
    <p:sldId id="260" r:id="rId4"/>
    <p:sldId id="259" r:id="rId5"/>
    <p:sldId id="258" r:id="rId6"/>
    <p:sldId id="261" r:id="rId7"/>
    <p:sldId id="279" r:id="rId8"/>
    <p:sldId id="262" r:id="rId9"/>
    <p:sldId id="267" r:id="rId10"/>
    <p:sldId id="273" r:id="rId11"/>
    <p:sldId id="278" r:id="rId12"/>
    <p:sldId id="274" r:id="rId13"/>
    <p:sldId id="264" r:id="rId14"/>
    <p:sldId id="265" r:id="rId15"/>
    <p:sldId id="269" r:id="rId16"/>
    <p:sldId id="276" r:id="rId17"/>
    <p:sldId id="266" r:id="rId18"/>
    <p:sldId id="277" r:id="rId19"/>
    <p:sldId id="270" r:id="rId20"/>
    <p:sldId id="271" r:id="rId21"/>
    <p:sldId id="268" r:id="rId22"/>
    <p:sldId id="272" r:id="rId23"/>
    <p:sldId id="280" r:id="rId24"/>
  </p:sldIdLst>
  <p:sldSz cx="12192000" cy="16256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2910" y="48"/>
      </p:cViewPr>
      <p:guideLst>
        <p:guide orient="horz" pos="51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2" tIns="45715" rIns="91432"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32" tIns="45715" rIns="91432" bIns="45715" rtlCol="0"/>
          <a:lstStyle>
            <a:lvl1pPr algn="r">
              <a:defRPr sz="1200"/>
            </a:lvl1pPr>
          </a:lstStyle>
          <a:p>
            <a:fld id="{848B1E9B-BD69-43D2-9BC6-AAC8AB86ECA1}" type="datetimeFigureOut">
              <a:rPr kumimoji="1" lang="ja-JP" altLang="en-US" smtClean="0"/>
              <a:t>2021/2/22</a:t>
            </a:fld>
            <a:endParaRPr kumimoji="1" lang="ja-JP" altLang="en-US"/>
          </a:p>
        </p:txBody>
      </p:sp>
      <p:sp>
        <p:nvSpPr>
          <p:cNvPr id="4" name="スライド イメージ プレースホルダー 3"/>
          <p:cNvSpPr>
            <a:spLocks noGrp="1" noRot="1" noChangeAspect="1"/>
          </p:cNvSpPr>
          <p:nvPr>
            <p:ph type="sldImg" idx="2"/>
          </p:nvPr>
        </p:nvSpPr>
        <p:spPr>
          <a:xfrm>
            <a:off x="2120900" y="1233488"/>
            <a:ext cx="2493963" cy="3328987"/>
          </a:xfrm>
          <a:prstGeom prst="rect">
            <a:avLst/>
          </a:prstGeom>
          <a:noFill/>
          <a:ln w="12700">
            <a:solidFill>
              <a:prstClr val="black"/>
            </a:solidFill>
          </a:ln>
        </p:spPr>
        <p:txBody>
          <a:bodyPr vert="horz" lIns="91432" tIns="45715" rIns="91432" bIns="45715"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2" tIns="45715" rIns="91432"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2" tIns="45715" rIns="91432"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2" tIns="45715" rIns="91432" bIns="45715" rtlCol="0" anchor="b"/>
          <a:lstStyle>
            <a:lvl1pPr algn="r">
              <a:defRPr sz="1200"/>
            </a:lvl1pPr>
          </a:lstStyle>
          <a:p>
            <a:fld id="{1A4EDD77-3146-470A-85A8-1B770714A310}" type="slidenum">
              <a:rPr kumimoji="1" lang="ja-JP" altLang="en-US" smtClean="0"/>
              <a:t>‹#›</a:t>
            </a:fld>
            <a:endParaRPr kumimoji="1" lang="ja-JP" altLang="en-US"/>
          </a:p>
        </p:txBody>
      </p:sp>
    </p:spTree>
    <p:extLst>
      <p:ext uri="{BB962C8B-B14F-4D97-AF65-F5344CB8AC3E}">
        <p14:creationId xmlns:p14="http://schemas.microsoft.com/office/powerpoint/2010/main" val="8277428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4239298"/>
            <a:ext cx="8361229" cy="4973573"/>
          </a:xfrm>
        </p:spPr>
        <p:txBody>
          <a:bodyPr anchor="b">
            <a:noAutofit/>
          </a:bodyPr>
          <a:lstStyle>
            <a:lvl1pPr algn="ctr">
              <a:defRPr sz="80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8" y="9377850"/>
            <a:ext cx="6831673" cy="2574784"/>
          </a:xfrm>
        </p:spPr>
        <p:txBody>
          <a:bodyPr>
            <a:normAutofit/>
          </a:bodyPr>
          <a:lstStyle>
            <a:lvl1pPr marL="0" indent="0" algn="ctr">
              <a:lnSpc>
                <a:spcPct val="112000"/>
              </a:lnSpc>
              <a:spcBef>
                <a:spcPts val="0"/>
              </a:spcBef>
              <a:spcAft>
                <a:spcPts val="0"/>
              </a:spcAft>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9" y="15296915"/>
            <a:ext cx="1607944" cy="959085"/>
          </a:xfrm>
        </p:spPr>
        <p:txBody>
          <a:bodyPr/>
          <a:lstStyle>
            <a:lvl1pPr>
              <a:defRPr baseline="0">
                <a:solidFill>
                  <a:schemeClr val="tx2"/>
                </a:solidFill>
              </a:defRPr>
            </a:lvl1pPr>
          </a:lstStyle>
          <a:p>
            <a:fld id="{EF57E3ED-3BA7-4E0B-A170-34C94BF178C5}" type="datetime1">
              <a:rPr kumimoji="1" lang="ja-JP" altLang="en-US" smtClean="0"/>
              <a:t>2021/2/22</a:t>
            </a:fld>
            <a:endParaRPr kumimoji="1" lang="ja-JP" altLang="en-US"/>
          </a:p>
        </p:txBody>
      </p:sp>
      <p:sp>
        <p:nvSpPr>
          <p:cNvPr id="5" name="Footer Placeholder 4"/>
          <p:cNvSpPr>
            <a:spLocks noGrp="1"/>
          </p:cNvSpPr>
          <p:nvPr>
            <p:ph type="ftr" sz="quarter" idx="11"/>
          </p:nvPr>
        </p:nvSpPr>
        <p:spPr>
          <a:xfrm>
            <a:off x="2584056" y="15296915"/>
            <a:ext cx="7023377" cy="959085"/>
          </a:xfrm>
        </p:spPr>
        <p:txBody>
          <a:bodyPr/>
          <a:lstStyle>
            <a:lvl1pPr algn="ct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830683" y="15296915"/>
            <a:ext cx="1596292" cy="959085"/>
          </a:xfrm>
        </p:spPr>
        <p:txBody>
          <a:bodyPr/>
          <a:lstStyle>
            <a:lvl1pPr>
              <a:defRPr baseline="0">
                <a:solidFill>
                  <a:schemeClr val="tx2"/>
                </a:solidFill>
              </a:defRPr>
            </a:lvl1pPr>
          </a:lstStyle>
          <a:p>
            <a:fld id="{E5F69015-63F7-4C01-A9BA-5F009E4E6493}" type="slidenum">
              <a:rPr kumimoji="1" lang="ja-JP" altLang="en-US" smtClean="0"/>
              <a:t>‹#›</a:t>
            </a:fld>
            <a:endParaRPr kumimoji="1" lang="ja-JP" altLang="en-US"/>
          </a:p>
        </p:txBody>
      </p:sp>
      <p:grpSp>
        <p:nvGrpSpPr>
          <p:cNvPr id="8" name="Group 7"/>
          <p:cNvGrpSpPr/>
          <p:nvPr/>
        </p:nvGrpSpPr>
        <p:grpSpPr>
          <a:xfrm>
            <a:off x="752858" y="1764668"/>
            <a:ext cx="10674119" cy="12680702"/>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5571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5441248"/>
            <a:ext cx="9601200" cy="846666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E16A78-17CC-4E71-8222-5A66D4F16BD0}" type="datetime1">
              <a:rPr kumimoji="1" lang="ja-JP" altLang="en-US" smtClean="0"/>
              <a:t>2021/2/22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69015-63F7-4C01-A9BA-5F009E4E6493}" type="slidenum">
              <a:rPr kumimoji="1" lang="ja-JP" altLang="en-US" smtClean="0"/>
              <a:t>‹#›</a:t>
            </a:fld>
            <a:endParaRPr kumimoji="1" lang="ja-JP" altLang="en-US"/>
          </a:p>
        </p:txBody>
      </p:sp>
    </p:spTree>
    <p:extLst>
      <p:ext uri="{BB962C8B-B14F-4D97-AF65-F5344CB8AC3E}">
        <p14:creationId xmlns:p14="http://schemas.microsoft.com/office/powerpoint/2010/main" val="239833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1479481"/>
            <a:ext cx="1987933" cy="1242843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1" y="1479481"/>
            <a:ext cx="7632700" cy="1242843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6D8E91-AB65-4CF4-B74D-E7D98B9A0DAD}" type="datetime1">
              <a:rPr kumimoji="1" lang="ja-JP" altLang="en-US" smtClean="0"/>
              <a:t>2021/2/22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69015-63F7-4C01-A9BA-5F009E4E6493}" type="slidenum">
              <a:rPr kumimoji="1" lang="ja-JP" altLang="en-US" smtClean="0"/>
              <a:t>‹#›</a:t>
            </a:fld>
            <a:endParaRPr kumimoji="1" lang="ja-JP" altLang="en-US"/>
          </a:p>
        </p:txBody>
      </p:sp>
    </p:spTree>
    <p:extLst>
      <p:ext uri="{BB962C8B-B14F-4D97-AF65-F5344CB8AC3E}">
        <p14:creationId xmlns:p14="http://schemas.microsoft.com/office/powerpoint/2010/main" val="152026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58254A-13BC-48EF-86C7-B933B82CFF4C}" type="datetime1">
              <a:rPr kumimoji="1" lang="ja-JP" altLang="en-US" smtClean="0"/>
              <a:t>2021/2/22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69015-63F7-4C01-A9BA-5F009E4E6493}" type="slidenum">
              <a:rPr kumimoji="1" lang="ja-JP" altLang="en-US" smtClean="0"/>
              <a:t>‹#›</a:t>
            </a:fld>
            <a:endParaRPr kumimoji="1" lang="ja-JP" altLang="en-US"/>
          </a:p>
        </p:txBody>
      </p:sp>
    </p:spTree>
    <p:extLst>
      <p:ext uri="{BB962C8B-B14F-4D97-AF65-F5344CB8AC3E}">
        <p14:creationId xmlns:p14="http://schemas.microsoft.com/office/powerpoint/2010/main" val="139170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3084709"/>
            <a:ext cx="9612971" cy="6762043"/>
          </a:xfrm>
        </p:spPr>
        <p:txBody>
          <a:bodyPr anchor="b">
            <a:normAutofit/>
          </a:bodyPr>
          <a:lstStyle>
            <a:lvl1pPr algn="r">
              <a:defRPr sz="80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9994259"/>
            <a:ext cx="9612971" cy="2710101"/>
          </a:xfrm>
        </p:spPr>
        <p:txBody>
          <a:bodyPr/>
          <a:lstStyle>
            <a:lvl1pPr marL="0" indent="0" algn="r">
              <a:lnSpc>
                <a:spcPct val="112000"/>
              </a:lnSpc>
              <a:spcBef>
                <a:spcPts val="0"/>
              </a:spcBef>
              <a:spcAft>
                <a:spcPts val="0"/>
              </a:spcAft>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9" y="15296915"/>
            <a:ext cx="1622409" cy="959085"/>
          </a:xfrm>
        </p:spPr>
        <p:txBody>
          <a:bodyPr/>
          <a:lstStyle>
            <a:lvl1pPr>
              <a:defRPr>
                <a:solidFill>
                  <a:schemeClr val="tx2"/>
                </a:solidFill>
              </a:defRPr>
            </a:lvl1pPr>
          </a:lstStyle>
          <a:p>
            <a:fld id="{3A2A6016-F2E3-4C0E-94B3-1BCFE08ECFBB}" type="datetime1">
              <a:rPr kumimoji="1" lang="ja-JP" altLang="en-US" smtClean="0"/>
              <a:t>2021/2/22</a:t>
            </a:fld>
            <a:endParaRPr kumimoji="1" lang="ja-JP" altLang="en-US"/>
          </a:p>
        </p:txBody>
      </p:sp>
      <p:sp>
        <p:nvSpPr>
          <p:cNvPr id="5" name="Footer Placeholder 4"/>
          <p:cNvSpPr>
            <a:spLocks noGrp="1"/>
          </p:cNvSpPr>
          <p:nvPr>
            <p:ph type="ftr" sz="quarter" idx="11"/>
          </p:nvPr>
        </p:nvSpPr>
        <p:spPr>
          <a:xfrm>
            <a:off x="2584313" y="15296915"/>
            <a:ext cx="7023377" cy="959085"/>
          </a:xfrm>
        </p:spPr>
        <p:txBody>
          <a:bodyPr/>
          <a:lstStyle>
            <a:lvl1pPr algn="ct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830683" y="15296915"/>
            <a:ext cx="1596292" cy="959085"/>
          </a:xfrm>
        </p:spPr>
        <p:txBody>
          <a:bodyPr/>
          <a:lstStyle>
            <a:lvl1pPr>
              <a:defRPr>
                <a:solidFill>
                  <a:schemeClr val="tx2"/>
                </a:solidFill>
              </a:defRPr>
            </a:lvl1pPr>
          </a:lstStyle>
          <a:p>
            <a:fld id="{E5F69015-63F7-4C01-A9BA-5F009E4E6493}" type="slidenum">
              <a:rPr kumimoji="1" lang="ja-JP" altLang="en-US" smtClean="0"/>
              <a:t>‹#›</a:t>
            </a:fld>
            <a:endParaRPr kumimoji="1" lang="ja-JP" altLang="en-US"/>
          </a:p>
        </p:txBody>
      </p:sp>
      <p:sp>
        <p:nvSpPr>
          <p:cNvPr id="7" name="Freeform 6"/>
          <p:cNvSpPr/>
          <p:nvPr/>
        </p:nvSpPr>
        <p:spPr bwMode="auto">
          <a:xfrm>
            <a:off x="8151963" y="3995620"/>
            <a:ext cx="3275013" cy="10449749"/>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3995620"/>
            <a:ext cx="3275013" cy="10449749"/>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453264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5418668"/>
            <a:ext cx="4447787" cy="8489247"/>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5418668"/>
            <a:ext cx="4447787" cy="848924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6BFCD5-4FA0-4FB9-B191-CF4463BF57E0}" type="datetime1">
              <a:rPr kumimoji="1" lang="ja-JP" altLang="en-US" smtClean="0"/>
              <a:t>2021/2/22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69015-63F7-4C01-A9BA-5F009E4E6493}" type="slidenum">
              <a:rPr kumimoji="1" lang="ja-JP" altLang="en-US" smtClean="0"/>
              <a:t>‹#›</a:t>
            </a:fld>
            <a:endParaRPr kumimoji="1" lang="ja-JP" altLang="en-US"/>
          </a:p>
        </p:txBody>
      </p:sp>
    </p:spTree>
    <p:extLst>
      <p:ext uri="{BB962C8B-B14F-4D97-AF65-F5344CB8AC3E}">
        <p14:creationId xmlns:p14="http://schemas.microsoft.com/office/powerpoint/2010/main" val="283502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1625600"/>
            <a:ext cx="9601200" cy="3522133"/>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5547212"/>
            <a:ext cx="4447787" cy="1952977"/>
          </a:xfrm>
        </p:spPr>
        <p:txBody>
          <a:bodyPr anchor="b">
            <a:noAutofit/>
          </a:bodyPr>
          <a:lstStyle>
            <a:lvl1pPr marL="0" indent="0">
              <a:lnSpc>
                <a:spcPct val="84000"/>
              </a:lnSpc>
              <a:spcBef>
                <a:spcPts val="0"/>
              </a:spcBef>
              <a:spcAft>
                <a:spcPts val="0"/>
              </a:spcAft>
              <a:buNone/>
              <a:defRPr sz="3200" b="0"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1" y="7834568"/>
            <a:ext cx="4447785" cy="607334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3" y="5569787"/>
            <a:ext cx="4447787" cy="1952977"/>
          </a:xfrm>
        </p:spPr>
        <p:txBody>
          <a:bodyPr anchor="b">
            <a:noAutofit/>
          </a:bodyPr>
          <a:lstStyle>
            <a:lvl1pPr marL="0" indent="0">
              <a:lnSpc>
                <a:spcPct val="84000"/>
              </a:lnSpc>
              <a:spcBef>
                <a:spcPts val="0"/>
              </a:spcBef>
              <a:spcAft>
                <a:spcPts val="0"/>
              </a:spcAft>
              <a:buNone/>
              <a:defRPr sz="3200" b="0"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3" y="7834568"/>
            <a:ext cx="4447787" cy="607334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1B2719-A9A7-45AE-9F43-614EA52B3F3B}" type="datetime1">
              <a:rPr kumimoji="1" lang="ja-JP" altLang="en-US" smtClean="0"/>
              <a:t>2021/2/22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F69015-63F7-4C01-A9BA-5F009E4E6493}" type="slidenum">
              <a:rPr kumimoji="1" lang="ja-JP" altLang="en-US" smtClean="0"/>
              <a:t>‹#›</a:t>
            </a:fld>
            <a:endParaRPr kumimoji="1" lang="ja-JP" altLang="en-US"/>
          </a:p>
        </p:txBody>
      </p:sp>
    </p:spTree>
    <p:extLst>
      <p:ext uri="{BB962C8B-B14F-4D97-AF65-F5344CB8AC3E}">
        <p14:creationId xmlns:p14="http://schemas.microsoft.com/office/powerpoint/2010/main" val="209011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17AB3A-3904-48ED-863C-AEA9F07A0F31}" type="datetime1">
              <a:rPr kumimoji="1" lang="ja-JP" altLang="en-US" smtClean="0"/>
              <a:t>2021/2/22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F69015-63F7-4C01-A9BA-5F009E4E6493}" type="slidenum">
              <a:rPr kumimoji="1" lang="ja-JP" altLang="en-US" smtClean="0"/>
              <a:t>‹#›</a:t>
            </a:fld>
            <a:endParaRPr kumimoji="1" lang="ja-JP" altLang="en-US"/>
          </a:p>
        </p:txBody>
      </p:sp>
    </p:spTree>
    <p:extLst>
      <p:ext uri="{BB962C8B-B14F-4D97-AF65-F5344CB8AC3E}">
        <p14:creationId xmlns:p14="http://schemas.microsoft.com/office/powerpoint/2010/main" val="306221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08175-DC90-4809-8832-B79924CB7CE9}" type="datetime1">
              <a:rPr kumimoji="1" lang="ja-JP" altLang="en-US" smtClean="0"/>
              <a:t>2021/2/22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F69015-63F7-4C01-A9BA-5F009E4E6493}" type="slidenum">
              <a:rPr kumimoji="1" lang="ja-JP" altLang="en-US" smtClean="0"/>
              <a:t>‹#›</a:t>
            </a:fld>
            <a:endParaRPr kumimoji="1" lang="ja-JP" altLang="en-US"/>
          </a:p>
        </p:txBody>
      </p:sp>
    </p:spTree>
    <p:extLst>
      <p:ext uri="{BB962C8B-B14F-4D97-AF65-F5344CB8AC3E}">
        <p14:creationId xmlns:p14="http://schemas.microsoft.com/office/powerpoint/2010/main" val="7550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891"/>
            <a:ext cx="5303520" cy="16255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1625600"/>
            <a:ext cx="3855720" cy="5114984"/>
          </a:xfrm>
        </p:spPr>
        <p:txBody>
          <a:bodyPr anchor="t">
            <a:noAutofit/>
          </a:bodyPr>
          <a:lstStyle>
            <a:lvl1pPr>
              <a:lnSpc>
                <a:spcPct val="84000"/>
              </a:lnSpc>
              <a:defRPr sz="5867"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1625603"/>
            <a:ext cx="5212080" cy="12267259"/>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6770593"/>
            <a:ext cx="3855720" cy="7137318"/>
          </a:xfrm>
        </p:spPr>
        <p:txBody>
          <a:bodyPr>
            <a:normAutofit/>
          </a:bodyPr>
          <a:lstStyle>
            <a:lvl1pPr marL="0" indent="0">
              <a:lnSpc>
                <a:spcPct val="113000"/>
              </a:lnSpc>
              <a:spcBef>
                <a:spcPts val="0"/>
              </a:spcBef>
              <a:spcAft>
                <a:spcPts val="2000"/>
              </a:spcAft>
              <a:buNone/>
              <a:defRPr sz="2133"/>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1" y="15296915"/>
            <a:ext cx="1204572" cy="959085"/>
          </a:xfrm>
        </p:spPr>
        <p:txBody>
          <a:bodyPr/>
          <a:lstStyle>
            <a:lvl1pPr>
              <a:defRPr>
                <a:solidFill>
                  <a:schemeClr val="tx2"/>
                </a:solidFill>
              </a:defRPr>
            </a:lvl1pPr>
          </a:lstStyle>
          <a:p>
            <a:fld id="{58A997FC-6F52-41E8-B7DE-BCA0944F5217}" type="datetime1">
              <a:rPr kumimoji="1" lang="ja-JP" altLang="en-US" smtClean="0"/>
              <a:t>2021/2/22</a:t>
            </a:fld>
            <a:endParaRPr kumimoji="1" lang="ja-JP" altLang="en-US"/>
          </a:p>
        </p:txBody>
      </p:sp>
      <p:sp>
        <p:nvSpPr>
          <p:cNvPr id="6" name="Footer Placeholder 5"/>
          <p:cNvSpPr>
            <a:spLocks noGrp="1"/>
          </p:cNvSpPr>
          <p:nvPr>
            <p:ph type="ftr" sz="quarter" idx="11"/>
          </p:nvPr>
        </p:nvSpPr>
        <p:spPr>
          <a:xfrm>
            <a:off x="2205945" y="15296915"/>
            <a:ext cx="2373675" cy="959085"/>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9883141" y="15296915"/>
            <a:ext cx="1596292" cy="959085"/>
          </a:xfrm>
        </p:spPr>
        <p:txBody>
          <a:bodyPr/>
          <a:lstStyle>
            <a:lvl1pPr>
              <a:defRPr>
                <a:solidFill>
                  <a:schemeClr val="tx2"/>
                </a:solidFill>
              </a:defRPr>
            </a:lvl1pPr>
          </a:lstStyle>
          <a:p>
            <a:fld id="{E5F69015-63F7-4C01-A9BA-5F009E4E6493}" type="slidenum">
              <a:rPr kumimoji="1" lang="ja-JP" altLang="en-US" smtClean="0"/>
              <a:t>‹#›</a:t>
            </a:fld>
            <a:endParaRPr kumimoji="1" lang="ja-JP" altLang="en-US"/>
          </a:p>
        </p:txBody>
      </p:sp>
      <p:sp>
        <p:nvSpPr>
          <p:cNvPr id="9" name="Rectangle 8"/>
          <p:cNvSpPr/>
          <p:nvPr/>
        </p:nvSpPr>
        <p:spPr>
          <a:xfrm>
            <a:off x="5303520" y="891"/>
            <a:ext cx="228600" cy="162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891"/>
            <a:ext cx="228600" cy="162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239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891"/>
            <a:ext cx="5303520" cy="16255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1625600"/>
            <a:ext cx="3855720" cy="5114984"/>
          </a:xfrm>
        </p:spPr>
        <p:txBody>
          <a:bodyPr anchor="t">
            <a:normAutofit/>
          </a:bodyPr>
          <a:lstStyle>
            <a:lvl1pPr>
              <a:lnSpc>
                <a:spcPct val="84000"/>
              </a:lnSpc>
              <a:defRPr sz="5867"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3"/>
            <a:ext cx="6659880" cy="16255998"/>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6769702"/>
            <a:ext cx="3855720" cy="7138209"/>
          </a:xfrm>
        </p:spPr>
        <p:txBody>
          <a:bodyPr>
            <a:normAutofit/>
          </a:bodyPr>
          <a:lstStyle>
            <a:lvl1pPr marL="0" indent="0">
              <a:lnSpc>
                <a:spcPct val="113000"/>
              </a:lnSpc>
              <a:spcBef>
                <a:spcPts val="0"/>
              </a:spcBef>
              <a:spcAft>
                <a:spcPts val="2000"/>
              </a:spcAft>
              <a:buNone/>
              <a:defRPr sz="2133"/>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1" y="15296915"/>
            <a:ext cx="1204572" cy="959085"/>
          </a:xfrm>
        </p:spPr>
        <p:txBody>
          <a:bodyPr/>
          <a:lstStyle>
            <a:lvl1pPr>
              <a:defRPr>
                <a:solidFill>
                  <a:schemeClr val="tx2"/>
                </a:solidFill>
              </a:defRPr>
            </a:lvl1pPr>
          </a:lstStyle>
          <a:p>
            <a:fld id="{6A0AFB1B-4CB3-4FAB-B332-CF9E41F480E8}" type="datetime1">
              <a:rPr kumimoji="1" lang="ja-JP" altLang="en-US" smtClean="0"/>
              <a:t>2021/2/22</a:t>
            </a:fld>
            <a:endParaRPr kumimoji="1" lang="ja-JP" altLang="en-US"/>
          </a:p>
        </p:txBody>
      </p:sp>
      <p:sp>
        <p:nvSpPr>
          <p:cNvPr id="6" name="Footer Placeholder 5"/>
          <p:cNvSpPr>
            <a:spLocks noGrp="1"/>
          </p:cNvSpPr>
          <p:nvPr>
            <p:ph type="ftr" sz="quarter" idx="11"/>
          </p:nvPr>
        </p:nvSpPr>
        <p:spPr>
          <a:xfrm>
            <a:off x="2205945" y="15296915"/>
            <a:ext cx="2373675" cy="959085"/>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9883141" y="15296915"/>
            <a:ext cx="1596292" cy="959085"/>
          </a:xfrm>
        </p:spPr>
        <p:txBody>
          <a:bodyPr/>
          <a:lstStyle>
            <a:lvl1pPr>
              <a:defRPr>
                <a:solidFill>
                  <a:schemeClr val="tx2"/>
                </a:solidFill>
              </a:defRPr>
            </a:lvl1pPr>
          </a:lstStyle>
          <a:p>
            <a:fld id="{E5F69015-63F7-4C01-A9BA-5F009E4E6493}" type="slidenum">
              <a:rPr kumimoji="1" lang="ja-JP" altLang="en-US" smtClean="0"/>
              <a:t>‹#›</a:t>
            </a:fld>
            <a:endParaRPr kumimoji="1" lang="ja-JP" altLang="en-US"/>
          </a:p>
        </p:txBody>
      </p:sp>
      <p:sp>
        <p:nvSpPr>
          <p:cNvPr id="9" name="Rectangle 8"/>
          <p:cNvSpPr/>
          <p:nvPr/>
        </p:nvSpPr>
        <p:spPr>
          <a:xfrm>
            <a:off x="5303520" y="891"/>
            <a:ext cx="228600" cy="162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891"/>
            <a:ext cx="228600" cy="162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914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625600"/>
            <a:ext cx="9601200" cy="3522133"/>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5418667"/>
            <a:ext cx="9601200" cy="84892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15296915"/>
            <a:ext cx="1204572" cy="959085"/>
          </a:xfrm>
          <a:prstGeom prst="rect">
            <a:avLst/>
          </a:prstGeom>
        </p:spPr>
        <p:txBody>
          <a:bodyPr vert="horz" lIns="91440" tIns="45720" rIns="91440" bIns="45720" rtlCol="0" anchor="ctr"/>
          <a:lstStyle>
            <a:lvl1pPr algn="l">
              <a:defRPr sz="1333" baseline="0">
                <a:solidFill>
                  <a:schemeClr val="tx2"/>
                </a:solidFill>
              </a:defRPr>
            </a:lvl1pPr>
          </a:lstStyle>
          <a:p>
            <a:fld id="{47AA3CD6-E38A-42AA-9381-71004ADEEE46}" type="datetime1">
              <a:rPr kumimoji="1" lang="ja-JP" altLang="en-US" smtClean="0"/>
              <a:t>2021/2/22</a:t>
            </a:fld>
            <a:endParaRPr kumimoji="1" lang="ja-JP" altLang="en-US"/>
          </a:p>
        </p:txBody>
      </p:sp>
      <p:sp>
        <p:nvSpPr>
          <p:cNvPr id="5" name="Footer Placeholder 4"/>
          <p:cNvSpPr>
            <a:spLocks noGrp="1"/>
          </p:cNvSpPr>
          <p:nvPr>
            <p:ph type="ftr" sz="quarter" idx="3"/>
          </p:nvPr>
        </p:nvSpPr>
        <p:spPr>
          <a:xfrm>
            <a:off x="2893565" y="15296915"/>
            <a:ext cx="6280831" cy="959085"/>
          </a:xfrm>
          <a:prstGeom prst="rect">
            <a:avLst/>
          </a:prstGeom>
        </p:spPr>
        <p:txBody>
          <a:bodyPr vert="horz" lIns="91440" tIns="45720" rIns="91440" bIns="45720" rtlCol="0" anchor="ctr"/>
          <a:lstStyle>
            <a:lvl1pPr algn="l">
              <a:defRPr sz="1333" baseline="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9472737" y="15296915"/>
            <a:ext cx="1596292" cy="959085"/>
          </a:xfrm>
          <a:prstGeom prst="rect">
            <a:avLst/>
          </a:prstGeom>
        </p:spPr>
        <p:txBody>
          <a:bodyPr vert="horz" lIns="91440" tIns="45720" rIns="91440" bIns="45720" rtlCol="0" anchor="ctr"/>
          <a:lstStyle>
            <a:lvl1pPr algn="r">
              <a:defRPr sz="1333" baseline="0">
                <a:solidFill>
                  <a:schemeClr val="tx2"/>
                </a:solidFill>
              </a:defRPr>
            </a:lvl1pPr>
          </a:lstStyle>
          <a:p>
            <a:fld id="{E5F69015-63F7-4C01-A9BA-5F009E4E6493}" type="slidenum">
              <a:rPr kumimoji="1" lang="ja-JP" altLang="en-US" smtClean="0"/>
              <a:t>‹#›</a:t>
            </a:fld>
            <a:endParaRPr kumimoji="1" lang="ja-JP" altLang="en-US"/>
          </a:p>
        </p:txBody>
      </p:sp>
      <p:sp>
        <p:nvSpPr>
          <p:cNvPr id="9" name="Rectangle 8"/>
          <p:cNvSpPr/>
          <p:nvPr/>
        </p:nvSpPr>
        <p:spPr>
          <a:xfrm>
            <a:off x="478095" y="891"/>
            <a:ext cx="228600" cy="162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891"/>
            <a:ext cx="228600" cy="1625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25311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377" rtl="0" eaLnBrk="1" latinLnBrk="0" hangingPunct="1">
        <a:lnSpc>
          <a:spcPct val="89000"/>
        </a:lnSpc>
        <a:spcBef>
          <a:spcPct val="0"/>
        </a:spcBef>
        <a:buNone/>
        <a:defRPr kumimoji="1" sz="5867" kern="1200" baseline="0">
          <a:solidFill>
            <a:schemeClr val="tx2"/>
          </a:solidFill>
          <a:latin typeface="+mj-lt"/>
          <a:ea typeface="+mj-ea"/>
          <a:cs typeface="+mj-cs"/>
        </a:defRPr>
      </a:lvl1pPr>
    </p:titleStyle>
    <p:bodyStyle>
      <a:lvl1pPr marL="512051" indent="-512051" algn="l" defTabSz="914377" rtl="0" eaLnBrk="1" latinLnBrk="0" hangingPunct="1">
        <a:lnSpc>
          <a:spcPct val="94000"/>
        </a:lnSpc>
        <a:spcBef>
          <a:spcPts val="1333"/>
        </a:spcBef>
        <a:spcAft>
          <a:spcPts val="267"/>
        </a:spcAft>
        <a:buFont typeface="Franklin Gothic Book" panose="020B0503020102020204" pitchFamily="34" charset="0"/>
        <a:buChar char="■"/>
        <a:defRPr kumimoji="1" sz="2667" kern="1200" baseline="0">
          <a:solidFill>
            <a:schemeClr val="tx2"/>
          </a:solidFill>
          <a:latin typeface="+mn-lt"/>
          <a:ea typeface="+mn-ea"/>
          <a:cs typeface="+mn-cs"/>
        </a:defRPr>
      </a:lvl1pPr>
      <a:lvl2pPr marL="1219170" indent="-512051" algn="l" defTabSz="914377" rtl="0" eaLnBrk="1" latinLnBrk="0" hangingPunct="1">
        <a:lnSpc>
          <a:spcPct val="94000"/>
        </a:lnSpc>
        <a:spcBef>
          <a:spcPts val="667"/>
        </a:spcBef>
        <a:spcAft>
          <a:spcPts val="267"/>
        </a:spcAft>
        <a:buFont typeface="Franklin Gothic Book" panose="020B0503020102020204" pitchFamily="34" charset="0"/>
        <a:buChar char="–"/>
        <a:defRPr kumimoji="1" sz="2667" i="1" kern="1200" baseline="0">
          <a:solidFill>
            <a:schemeClr val="tx2"/>
          </a:solidFill>
          <a:latin typeface="+mn-lt"/>
          <a:ea typeface="+mn-ea"/>
          <a:cs typeface="+mn-cs"/>
        </a:defRPr>
      </a:lvl2pPr>
      <a:lvl3pPr marL="1828754" indent="-512051" algn="l" defTabSz="914377" rtl="0" eaLnBrk="1" latinLnBrk="0" hangingPunct="1">
        <a:lnSpc>
          <a:spcPct val="94000"/>
        </a:lnSpc>
        <a:spcBef>
          <a:spcPts val="667"/>
        </a:spcBef>
        <a:spcAft>
          <a:spcPts val="267"/>
        </a:spcAft>
        <a:buFont typeface="Franklin Gothic Book" panose="020B0503020102020204" pitchFamily="34" charset="0"/>
        <a:buChar char="■"/>
        <a:defRPr kumimoji="1" sz="2400" kern="1200" baseline="0">
          <a:solidFill>
            <a:schemeClr val="tx2"/>
          </a:solidFill>
          <a:latin typeface="+mn-lt"/>
          <a:ea typeface="+mn-ea"/>
          <a:cs typeface="+mn-cs"/>
        </a:defRPr>
      </a:lvl3pPr>
      <a:lvl4pPr marL="2438339" indent="-512051" algn="l" defTabSz="914377" rtl="0" eaLnBrk="1" latinLnBrk="0" hangingPunct="1">
        <a:lnSpc>
          <a:spcPct val="94000"/>
        </a:lnSpc>
        <a:spcBef>
          <a:spcPts val="667"/>
        </a:spcBef>
        <a:spcAft>
          <a:spcPts val="267"/>
        </a:spcAft>
        <a:buFont typeface="Franklin Gothic Book" panose="020B0503020102020204" pitchFamily="34" charset="0"/>
        <a:buChar char="–"/>
        <a:defRPr kumimoji="1" sz="2400" i="1" kern="1200" baseline="0">
          <a:solidFill>
            <a:schemeClr val="tx2"/>
          </a:solidFill>
          <a:latin typeface="+mn-lt"/>
          <a:ea typeface="+mn-ea"/>
          <a:cs typeface="+mn-cs"/>
        </a:defRPr>
      </a:lvl4pPr>
      <a:lvl5pPr marL="3047924" indent="-512051" algn="l" defTabSz="914377" rtl="0" eaLnBrk="1" latinLnBrk="0" hangingPunct="1">
        <a:lnSpc>
          <a:spcPct val="94000"/>
        </a:lnSpc>
        <a:spcBef>
          <a:spcPts val="667"/>
        </a:spcBef>
        <a:spcAft>
          <a:spcPts val="267"/>
        </a:spcAft>
        <a:buFont typeface="Franklin Gothic Book" panose="020B0503020102020204" pitchFamily="34" charset="0"/>
        <a:buChar char="■"/>
        <a:defRPr kumimoji="1" sz="2133" kern="1200" baseline="0">
          <a:solidFill>
            <a:schemeClr val="tx2"/>
          </a:solidFill>
          <a:latin typeface="+mn-lt"/>
          <a:ea typeface="+mn-ea"/>
          <a:cs typeface="+mn-cs"/>
        </a:defRPr>
      </a:lvl5pPr>
      <a:lvl6pPr marL="3657509" indent="-512051" algn="l" defTabSz="914377" rtl="0" eaLnBrk="1" latinLnBrk="0" hangingPunct="1">
        <a:lnSpc>
          <a:spcPct val="94000"/>
        </a:lnSpc>
        <a:spcBef>
          <a:spcPts val="667"/>
        </a:spcBef>
        <a:spcAft>
          <a:spcPts val="267"/>
        </a:spcAft>
        <a:buFont typeface="Franklin Gothic Book" panose="020B0503020102020204" pitchFamily="34" charset="0"/>
        <a:buChar char="–"/>
        <a:defRPr kumimoji="1" sz="2133" i="1" kern="1200" baseline="0">
          <a:solidFill>
            <a:schemeClr val="tx2"/>
          </a:solidFill>
          <a:latin typeface="+mn-lt"/>
          <a:ea typeface="+mn-ea"/>
          <a:cs typeface="+mn-cs"/>
        </a:defRPr>
      </a:lvl6pPr>
      <a:lvl7pPr marL="4267093" indent="-512051" algn="l" defTabSz="914377" rtl="0" eaLnBrk="1" latinLnBrk="0" hangingPunct="1">
        <a:lnSpc>
          <a:spcPct val="94000"/>
        </a:lnSpc>
        <a:spcBef>
          <a:spcPts val="667"/>
        </a:spcBef>
        <a:spcAft>
          <a:spcPts val="267"/>
        </a:spcAft>
        <a:buFont typeface="Franklin Gothic Book" panose="020B0503020102020204" pitchFamily="34" charset="0"/>
        <a:buChar char="■"/>
        <a:defRPr kumimoji="1" sz="1867" kern="1200" baseline="0">
          <a:solidFill>
            <a:schemeClr val="tx2"/>
          </a:solidFill>
          <a:latin typeface="+mn-lt"/>
          <a:ea typeface="+mn-ea"/>
          <a:cs typeface="+mn-cs"/>
        </a:defRPr>
      </a:lvl7pPr>
      <a:lvl8pPr marL="4876678" indent="-512051" algn="l" defTabSz="914377" rtl="0" eaLnBrk="1" latinLnBrk="0" hangingPunct="1">
        <a:lnSpc>
          <a:spcPct val="94000"/>
        </a:lnSpc>
        <a:spcBef>
          <a:spcPts val="667"/>
        </a:spcBef>
        <a:spcAft>
          <a:spcPts val="267"/>
        </a:spcAft>
        <a:buFont typeface="Franklin Gothic Book" panose="020B0503020102020204" pitchFamily="34" charset="0"/>
        <a:buChar char="–"/>
        <a:defRPr kumimoji="1" sz="1867" i="1" kern="1200" baseline="0">
          <a:solidFill>
            <a:schemeClr val="tx2"/>
          </a:solidFill>
          <a:latin typeface="+mn-lt"/>
          <a:ea typeface="+mn-ea"/>
          <a:cs typeface="+mn-cs"/>
        </a:defRPr>
      </a:lvl8pPr>
      <a:lvl9pPr marL="5486263" indent="-512051" algn="l" defTabSz="914377" rtl="0" eaLnBrk="1" latinLnBrk="0" hangingPunct="1">
        <a:lnSpc>
          <a:spcPct val="94000"/>
        </a:lnSpc>
        <a:spcBef>
          <a:spcPts val="667"/>
        </a:spcBef>
        <a:spcAft>
          <a:spcPts val="267"/>
        </a:spcAft>
        <a:buFont typeface="Franklin Gothic Book" panose="020B0503020102020204" pitchFamily="34" charset="0"/>
        <a:buChar char="■"/>
        <a:defRPr kumimoji="1" sz="1867" kern="1200" baseline="0">
          <a:solidFill>
            <a:schemeClr val="tx2"/>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m.c@kobe-kiu.ac.jp" TargetMode="External"/><Relationship Id="rId2" Type="http://schemas.openxmlformats.org/officeDocument/2006/relationships/hyperlink" Target="mailto:kyoumuka@kobe-kiu.ac.j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jpeg"/><Relationship Id="rId12" Type="http://schemas.openxmlformats.org/officeDocument/2006/relationships/image" Target="../media/image87.jpe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png"/><Relationship Id="rId10" Type="http://schemas.openxmlformats.org/officeDocument/2006/relationships/image" Target="../media/image85.jpeg"/><Relationship Id="rId4" Type="http://schemas.openxmlformats.org/officeDocument/2006/relationships/image" Target="../media/image79.png"/><Relationship Id="rId9" Type="http://schemas.openxmlformats.org/officeDocument/2006/relationships/image" Target="../media/image84.jpe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89D5BD3-D082-42E1-AA85-D9748C7E9638}"/>
              </a:ext>
            </a:extLst>
          </p:cNvPr>
          <p:cNvSpPr>
            <a:spLocks noGrp="1"/>
          </p:cNvSpPr>
          <p:nvPr>
            <p:ph type="ctrTitle"/>
          </p:nvPr>
        </p:nvSpPr>
        <p:spPr>
          <a:xfrm>
            <a:off x="1591056" y="4114800"/>
            <a:ext cx="9089136" cy="4092231"/>
          </a:xfrm>
        </p:spPr>
        <p:txBody>
          <a:bodyPr/>
          <a:lstStyle/>
          <a:p>
            <a:r>
              <a:rPr kumimoji="1" lang="ja-JP" altLang="en-US" sz="5400" dirty="0" smtClean="0"/>
              <a:t>オンライン授業の</a:t>
            </a:r>
            <a:r>
              <a:rPr kumimoji="1" lang="ja-JP" altLang="en-US" sz="5400" dirty="0"/>
              <a:t>手引き</a:t>
            </a:r>
            <a:r>
              <a:rPr kumimoji="1" lang="en-US" altLang="ja-JP" dirty="0"/>
              <a:t/>
            </a:r>
            <a:br>
              <a:rPr kumimoji="1" lang="en-US" altLang="ja-JP" dirty="0"/>
            </a:br>
            <a:endParaRPr kumimoji="1" lang="ja-JP" altLang="en-US" sz="5400" dirty="0"/>
          </a:p>
        </p:txBody>
      </p:sp>
      <p:sp>
        <p:nvSpPr>
          <p:cNvPr id="3" name="字幕 2">
            <a:extLst>
              <a:ext uri="{FF2B5EF4-FFF2-40B4-BE49-F238E27FC236}">
                <a16:creationId xmlns="" xmlns:a16="http://schemas.microsoft.com/office/drawing/2014/main" id="{AB4DD911-B718-4FE0-BA39-694EFE099014}"/>
              </a:ext>
            </a:extLst>
          </p:cNvPr>
          <p:cNvSpPr>
            <a:spLocks noGrp="1"/>
          </p:cNvSpPr>
          <p:nvPr>
            <p:ph type="subTitle" idx="1"/>
          </p:nvPr>
        </p:nvSpPr>
        <p:spPr>
          <a:xfrm>
            <a:off x="1578864" y="9198865"/>
            <a:ext cx="9144000" cy="3730751"/>
          </a:xfrm>
        </p:spPr>
        <p:txBody>
          <a:bodyPr>
            <a:normAutofit lnSpcReduction="10000"/>
          </a:bodyPr>
          <a:lstStyle/>
          <a:p>
            <a:r>
              <a:rPr kumimoji="1" lang="ja-JP" altLang="en-US" sz="2800" dirty="0"/>
              <a:t>神戸国際</a:t>
            </a:r>
            <a:r>
              <a:rPr kumimoji="1" lang="ja-JP" altLang="en-US" sz="2800" dirty="0" smtClean="0"/>
              <a:t>大学</a:t>
            </a:r>
            <a:endParaRPr kumimoji="1" lang="en-US" altLang="ja-JP" sz="2800" dirty="0" smtClean="0"/>
          </a:p>
          <a:p>
            <a:endParaRPr kumimoji="1" lang="en-US" altLang="ja-JP" dirty="0"/>
          </a:p>
          <a:p>
            <a:r>
              <a:rPr lang="ja-JP" altLang="en-US" dirty="0"/>
              <a:t>教学センター</a:t>
            </a:r>
            <a:r>
              <a:rPr lang="ja-JP" altLang="en-US" dirty="0" smtClean="0"/>
              <a:t>教務担当</a:t>
            </a:r>
            <a:endParaRPr lang="en-US" altLang="ja-JP" dirty="0" smtClean="0"/>
          </a:p>
          <a:p>
            <a:r>
              <a:rPr lang="ja-JP" altLang="en-US" dirty="0"/>
              <a:t>問い合わせ：</a:t>
            </a:r>
            <a:r>
              <a:rPr lang="en-US" altLang="ja-JP" dirty="0" smtClean="0"/>
              <a:t>078-845-3500</a:t>
            </a:r>
            <a:endParaRPr lang="en-US" altLang="ja-JP" dirty="0"/>
          </a:p>
          <a:p>
            <a:r>
              <a:rPr lang="en-US" altLang="ja-JP" dirty="0" smtClean="0">
                <a:hlinkClick r:id="rId2"/>
              </a:rPr>
              <a:t>kym@kobe-kiu.ac.jp</a:t>
            </a:r>
            <a:endParaRPr lang="en-US" altLang="ja-JP" dirty="0"/>
          </a:p>
          <a:p>
            <a:endParaRPr lang="en-US" altLang="ja-JP" dirty="0"/>
          </a:p>
          <a:p>
            <a:r>
              <a:rPr lang="ja-JP" altLang="en-US" dirty="0"/>
              <a:t>情報</a:t>
            </a:r>
            <a:r>
              <a:rPr kumimoji="1" lang="ja-JP" altLang="en-US" dirty="0" smtClean="0"/>
              <a:t>センター（マルチメディア）</a:t>
            </a:r>
            <a:endParaRPr kumimoji="1" lang="en-US" altLang="ja-JP" dirty="0" smtClean="0"/>
          </a:p>
          <a:p>
            <a:r>
              <a:rPr lang="ja-JP" altLang="en-US" dirty="0" smtClean="0"/>
              <a:t>問い合わせ：</a:t>
            </a:r>
            <a:r>
              <a:rPr kumimoji="1" lang="en-US" altLang="ja-JP" dirty="0" smtClean="0"/>
              <a:t>078-845-3120</a:t>
            </a:r>
          </a:p>
          <a:p>
            <a:r>
              <a:rPr lang="en-US" altLang="ja-JP" dirty="0" smtClean="0">
                <a:hlinkClick r:id="rId3"/>
              </a:rPr>
              <a:t>m.m.c@kobe-kiu.ac.jp</a:t>
            </a:r>
            <a:endParaRPr lang="en-US" altLang="ja-JP" dirty="0" smtClean="0"/>
          </a:p>
          <a:p>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E5F69015-63F7-4C01-A9BA-5F009E4E6493}" type="slidenum">
              <a:rPr kumimoji="1" lang="ja-JP" altLang="en-US" sz="2400" smtClean="0"/>
              <a:t>1</a:t>
            </a:fld>
            <a:endParaRPr kumimoji="1" lang="ja-JP" altLang="en-US" sz="2400" dirty="0"/>
          </a:p>
        </p:txBody>
      </p:sp>
    </p:spTree>
    <p:extLst>
      <p:ext uri="{BB962C8B-B14F-4D97-AF65-F5344CB8AC3E}">
        <p14:creationId xmlns:p14="http://schemas.microsoft.com/office/powerpoint/2010/main" val="404955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9808" y="217425"/>
            <a:ext cx="10844784" cy="843279"/>
          </a:xfrm>
        </p:spPr>
        <p:txBody>
          <a:bodyPr>
            <a:normAutofit fontScale="90000"/>
          </a:bodyPr>
          <a:lstStyle/>
          <a:p>
            <a:r>
              <a:rPr kumimoji="1" lang="ja-JP" altLang="en-US" dirty="0" smtClean="0"/>
              <a:t>課題提出方法</a:t>
            </a:r>
            <a:r>
              <a:rPr kumimoji="1" lang="ja-JP" altLang="en-US" sz="4900" dirty="0" smtClean="0"/>
              <a:t>（スマホの場合）</a:t>
            </a:r>
            <a:endParaRPr kumimoji="1" lang="ja-JP" altLang="en-US" sz="49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802" y="1857883"/>
            <a:ext cx="3278886" cy="545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322" y="1878339"/>
            <a:ext cx="3222971" cy="560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471" y="8473750"/>
            <a:ext cx="3307541" cy="630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263" y="9153231"/>
            <a:ext cx="3406902" cy="547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1351" y="9417391"/>
            <a:ext cx="3191257" cy="88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1246" y="10685059"/>
            <a:ext cx="3111361" cy="76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1353" y="11754934"/>
            <a:ext cx="3191256" cy="91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1297" y="13079486"/>
            <a:ext cx="3191258" cy="82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6250282" y="4381200"/>
            <a:ext cx="1109966" cy="451168"/>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角丸四角形 13"/>
          <p:cNvSpPr/>
          <p:nvPr/>
        </p:nvSpPr>
        <p:spPr>
          <a:xfrm>
            <a:off x="1696931" y="4998656"/>
            <a:ext cx="277491" cy="451168"/>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吹き出し: 線 13">
            <a:extLst>
              <a:ext uri="{FF2B5EF4-FFF2-40B4-BE49-F238E27FC236}">
                <a16:creationId xmlns="" xmlns:a16="http://schemas.microsoft.com/office/drawing/2014/main" id="{AF6357D4-AFC2-40B8-9A95-7DA550C4A07C}"/>
              </a:ext>
            </a:extLst>
          </p:cNvPr>
          <p:cNvSpPr/>
          <p:nvPr/>
        </p:nvSpPr>
        <p:spPr>
          <a:xfrm>
            <a:off x="2858463" y="3510149"/>
            <a:ext cx="2581275" cy="814971"/>
          </a:xfrm>
          <a:prstGeom prst="borderCallout1">
            <a:avLst>
              <a:gd name="adj1" fmla="val 102481"/>
              <a:gd name="adj2" fmla="val 28538"/>
              <a:gd name="adj3" fmla="val 184214"/>
              <a:gd name="adj4" fmla="val -2960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①左端のファイルを</a:t>
            </a:r>
            <a:endParaRPr lang="en-US" altLang="ja-JP" dirty="0" smtClean="0">
              <a:solidFill>
                <a:schemeClr val="tx1"/>
              </a:solidFill>
            </a:endParaRPr>
          </a:p>
          <a:p>
            <a:r>
              <a:rPr lang="ja-JP" altLang="en-US" dirty="0" smtClean="0">
                <a:solidFill>
                  <a:schemeClr val="tx1"/>
                </a:solidFill>
              </a:rPr>
              <a:t>クリック</a:t>
            </a:r>
            <a:endParaRPr lang="ja-JP" altLang="ja-JP" dirty="0">
              <a:solidFill>
                <a:schemeClr val="tx1"/>
              </a:solidFill>
            </a:endParaRPr>
          </a:p>
        </p:txBody>
      </p:sp>
      <p:sp>
        <p:nvSpPr>
          <p:cNvPr id="16" name="吹き出し: 線 13">
            <a:extLst>
              <a:ext uri="{FF2B5EF4-FFF2-40B4-BE49-F238E27FC236}">
                <a16:creationId xmlns="" xmlns:a16="http://schemas.microsoft.com/office/drawing/2014/main" id="{AF6357D4-AFC2-40B8-9A95-7DA550C4A07C}"/>
              </a:ext>
            </a:extLst>
          </p:cNvPr>
          <p:cNvSpPr/>
          <p:nvPr/>
        </p:nvSpPr>
        <p:spPr>
          <a:xfrm>
            <a:off x="8029696" y="1450397"/>
            <a:ext cx="3302798" cy="814971"/>
          </a:xfrm>
          <a:prstGeom prst="borderCallout1">
            <a:avLst>
              <a:gd name="adj1" fmla="val 104725"/>
              <a:gd name="adj2" fmla="val 30864"/>
              <a:gd name="adj3" fmla="val 161774"/>
              <a:gd name="adj4" fmla="val -23281"/>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②ファイルピッカでファイルをアップロード</a:t>
            </a:r>
            <a:endParaRPr lang="en-US" altLang="ja-JP" dirty="0" smtClean="0">
              <a:solidFill>
                <a:schemeClr val="tx1"/>
              </a:solidFill>
            </a:endParaRPr>
          </a:p>
        </p:txBody>
      </p:sp>
      <p:sp>
        <p:nvSpPr>
          <p:cNvPr id="17" name="吹き出し: 線 13">
            <a:extLst>
              <a:ext uri="{FF2B5EF4-FFF2-40B4-BE49-F238E27FC236}">
                <a16:creationId xmlns="" xmlns:a16="http://schemas.microsoft.com/office/drawing/2014/main" id="{AF6357D4-AFC2-40B8-9A95-7DA550C4A07C}"/>
              </a:ext>
            </a:extLst>
          </p:cNvPr>
          <p:cNvSpPr/>
          <p:nvPr/>
        </p:nvSpPr>
        <p:spPr>
          <a:xfrm>
            <a:off x="7846816" y="3510150"/>
            <a:ext cx="3302798" cy="602426"/>
          </a:xfrm>
          <a:prstGeom prst="borderCallout1">
            <a:avLst>
              <a:gd name="adj1" fmla="val 102481"/>
              <a:gd name="adj2" fmla="val 33079"/>
              <a:gd name="adj3" fmla="val 166922"/>
              <a:gd name="adj4" fmla="val -13314"/>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③</a:t>
            </a:r>
            <a:r>
              <a:rPr lang="ja-JP" altLang="en-US" dirty="0" smtClean="0">
                <a:solidFill>
                  <a:schemeClr val="tx1"/>
                </a:solidFill>
              </a:rPr>
              <a:t>ファイルを選択をクリック</a:t>
            </a:r>
            <a:endParaRPr lang="en-US" altLang="ja-JP" dirty="0" smtClean="0">
              <a:solidFill>
                <a:schemeClr val="tx1"/>
              </a:solidFill>
            </a:endParaRPr>
          </a:p>
        </p:txBody>
      </p:sp>
      <p:sp>
        <p:nvSpPr>
          <p:cNvPr id="5" name="角丸四角形 4"/>
          <p:cNvSpPr/>
          <p:nvPr/>
        </p:nvSpPr>
        <p:spPr>
          <a:xfrm>
            <a:off x="1171215" y="9859717"/>
            <a:ext cx="3495001" cy="2029733"/>
          </a:xfrm>
          <a:prstGeom prst="roundRect">
            <a:avLst/>
          </a:prstGeom>
          <a:solidFill>
            <a:schemeClr val="accent6">
              <a:lumMod val="20000"/>
              <a:lumOff val="8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269510" y="9981656"/>
            <a:ext cx="3396706" cy="1815882"/>
          </a:xfrm>
          <a:prstGeom prst="rect">
            <a:avLst/>
          </a:prstGeom>
        </p:spPr>
        <p:txBody>
          <a:bodyPr wrap="square">
            <a:spAutoFit/>
          </a:bodyPr>
          <a:lstStyle/>
          <a:p>
            <a:r>
              <a:rPr lang="ja-JP" altLang="en-US" sz="1600" dirty="0"/>
              <a:t>１）アップロードするファイルを</a:t>
            </a:r>
          </a:p>
          <a:p>
            <a:r>
              <a:rPr lang="ja-JP" altLang="en-US" sz="1600" dirty="0"/>
              <a:t>事前に用意している場合は、</a:t>
            </a:r>
          </a:p>
          <a:p>
            <a:r>
              <a:rPr lang="ja-JP" altLang="en-US" sz="1600" dirty="0"/>
              <a:t>ブラウズでそのファイルを選択。</a:t>
            </a:r>
          </a:p>
          <a:p>
            <a:r>
              <a:rPr lang="en-US" altLang="ja-JP" sz="1600" dirty="0"/>
              <a:t>iPhone</a:t>
            </a:r>
            <a:r>
              <a:rPr lang="ja-JP" altLang="en-US" sz="1600" dirty="0"/>
              <a:t>の場合は、「ファイル」に</a:t>
            </a:r>
          </a:p>
          <a:p>
            <a:r>
              <a:rPr lang="ja-JP" altLang="en-US" sz="1600" dirty="0"/>
              <a:t>入れておくと分かりやすい。</a:t>
            </a:r>
          </a:p>
          <a:p>
            <a:r>
              <a:rPr lang="ja-JP" altLang="en-US" sz="1600" dirty="0"/>
              <a:t>２）まだ、用意（撮影）していない</a:t>
            </a:r>
            <a:r>
              <a:rPr lang="ja-JP" altLang="en-US" sz="1600" dirty="0" smtClean="0"/>
              <a:t>時</a:t>
            </a:r>
            <a:r>
              <a:rPr lang="ja-JP" altLang="en-US" sz="1600" dirty="0"/>
              <a:t>は</a:t>
            </a:r>
            <a:r>
              <a:rPr lang="ja-JP" altLang="en-US" sz="1600" dirty="0" smtClean="0"/>
              <a:t>その</a:t>
            </a:r>
            <a:r>
              <a:rPr lang="ja-JP" altLang="en-US" sz="1600" dirty="0"/>
              <a:t>まま写真を撮って送る。</a:t>
            </a:r>
          </a:p>
        </p:txBody>
      </p:sp>
      <p:sp>
        <p:nvSpPr>
          <p:cNvPr id="22" name="吹き出し: 線 13">
            <a:extLst>
              <a:ext uri="{FF2B5EF4-FFF2-40B4-BE49-F238E27FC236}">
                <a16:creationId xmlns="" xmlns:a16="http://schemas.microsoft.com/office/drawing/2014/main" id="{AF6357D4-AFC2-40B8-9A95-7DA550C4A07C}"/>
              </a:ext>
            </a:extLst>
          </p:cNvPr>
          <p:cNvSpPr/>
          <p:nvPr/>
        </p:nvSpPr>
        <p:spPr>
          <a:xfrm>
            <a:off x="1269510" y="12322224"/>
            <a:ext cx="3752683" cy="602426"/>
          </a:xfrm>
          <a:prstGeom prst="borderCallout1">
            <a:avLst>
              <a:gd name="adj1" fmla="val 102481"/>
              <a:gd name="adj2" fmla="val 33079"/>
              <a:gd name="adj3" fmla="val 148708"/>
              <a:gd name="adj4" fmla="val 7173"/>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まだ</a:t>
            </a:r>
            <a:r>
              <a:rPr lang="ja-JP" altLang="en-US" sz="1600" dirty="0">
                <a:solidFill>
                  <a:schemeClr val="tx1"/>
                </a:solidFill>
              </a:rPr>
              <a:t>用意していない場合は、撮影する</a:t>
            </a:r>
          </a:p>
        </p:txBody>
      </p:sp>
      <p:sp>
        <p:nvSpPr>
          <p:cNvPr id="23" name="吹き出し: 線 13">
            <a:extLst>
              <a:ext uri="{FF2B5EF4-FFF2-40B4-BE49-F238E27FC236}">
                <a16:creationId xmlns="" xmlns:a16="http://schemas.microsoft.com/office/drawing/2014/main" id="{AF6357D4-AFC2-40B8-9A95-7DA550C4A07C}"/>
              </a:ext>
            </a:extLst>
          </p:cNvPr>
          <p:cNvSpPr/>
          <p:nvPr/>
        </p:nvSpPr>
        <p:spPr>
          <a:xfrm>
            <a:off x="1082803" y="14777252"/>
            <a:ext cx="3583414" cy="602426"/>
          </a:xfrm>
          <a:prstGeom prst="borderCallout1">
            <a:avLst>
              <a:gd name="adj1" fmla="val -3769"/>
              <a:gd name="adj2" fmla="val 17972"/>
              <a:gd name="adj3" fmla="val -112365"/>
              <a:gd name="adj4" fmla="val 1000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④事前に用意しているファイルを</a:t>
            </a:r>
            <a:r>
              <a:rPr lang="en-US" altLang="ja-JP" sz="1600" dirty="0" smtClean="0">
                <a:solidFill>
                  <a:schemeClr val="tx1"/>
                </a:solidFill>
              </a:rPr>
              <a:t>UP</a:t>
            </a:r>
            <a:endParaRPr lang="ja-JP" altLang="en-US" sz="1600" dirty="0">
              <a:solidFill>
                <a:schemeClr val="tx1"/>
              </a:solidFill>
            </a:endParaRPr>
          </a:p>
        </p:txBody>
      </p:sp>
      <p:sp>
        <p:nvSpPr>
          <p:cNvPr id="24" name="角丸四角形 23"/>
          <p:cNvSpPr/>
          <p:nvPr/>
        </p:nvSpPr>
        <p:spPr>
          <a:xfrm>
            <a:off x="5116245" y="9997842"/>
            <a:ext cx="3495001" cy="1627660"/>
          </a:xfrm>
          <a:prstGeom prst="roundRect">
            <a:avLst/>
          </a:prstGeom>
          <a:solidFill>
            <a:schemeClr val="accent6">
              <a:lumMod val="20000"/>
              <a:lumOff val="8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rgbClr val="FF0000"/>
                </a:solidFill>
              </a:rPr>
              <a:t>注意）</a:t>
            </a:r>
            <a:r>
              <a:rPr lang="ja-JP" altLang="en-US" sz="1600" dirty="0">
                <a:solidFill>
                  <a:schemeClr val="tx1"/>
                </a:solidFill>
              </a:rPr>
              <a:t>ここで、別のファイルを選択すると前</a:t>
            </a:r>
          </a:p>
          <a:p>
            <a:r>
              <a:rPr lang="ja-JP" altLang="en-US" sz="1600" dirty="0">
                <a:solidFill>
                  <a:schemeClr val="tx1"/>
                </a:solidFill>
              </a:rPr>
              <a:t>に選んだファイルはなくなります。</a:t>
            </a:r>
          </a:p>
          <a:p>
            <a:r>
              <a:rPr lang="ja-JP" altLang="en-US" sz="1600" dirty="0">
                <a:solidFill>
                  <a:srgbClr val="FF0000"/>
                </a:solidFill>
              </a:rPr>
              <a:t>１つ選択してアップロードを繰り返すこと</a:t>
            </a:r>
            <a:endParaRPr kumimoji="1" lang="ja-JP" altLang="en-US" sz="1600" dirty="0">
              <a:solidFill>
                <a:srgbClr val="FF0000"/>
              </a:solidFill>
            </a:endParaRPr>
          </a:p>
        </p:txBody>
      </p:sp>
      <p:sp>
        <p:nvSpPr>
          <p:cNvPr id="25" name="吹き出し: 線 13">
            <a:extLst>
              <a:ext uri="{FF2B5EF4-FFF2-40B4-BE49-F238E27FC236}">
                <a16:creationId xmlns="" xmlns:a16="http://schemas.microsoft.com/office/drawing/2014/main" id="{AF6357D4-AFC2-40B8-9A95-7DA550C4A07C}"/>
              </a:ext>
            </a:extLst>
          </p:cNvPr>
          <p:cNvSpPr/>
          <p:nvPr/>
        </p:nvSpPr>
        <p:spPr>
          <a:xfrm>
            <a:off x="5116246" y="12778273"/>
            <a:ext cx="3753434" cy="602426"/>
          </a:xfrm>
          <a:prstGeom prst="borderCallout1">
            <a:avLst>
              <a:gd name="adj1" fmla="val -3769"/>
              <a:gd name="adj2" fmla="val 17972"/>
              <a:gd name="adj3" fmla="val -103257"/>
              <a:gd name="adj4" fmla="val 26516"/>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⑤選択したファイルを確認すること</a:t>
            </a:r>
            <a:endParaRPr lang="ja-JP" altLang="en-US" sz="1600" dirty="0">
              <a:solidFill>
                <a:schemeClr val="tx1"/>
              </a:solidFill>
            </a:endParaRPr>
          </a:p>
        </p:txBody>
      </p:sp>
      <p:sp>
        <p:nvSpPr>
          <p:cNvPr id="26" name="吹き出し: 線 13">
            <a:extLst>
              <a:ext uri="{FF2B5EF4-FFF2-40B4-BE49-F238E27FC236}">
                <a16:creationId xmlns="" xmlns:a16="http://schemas.microsoft.com/office/drawing/2014/main" id="{AF6357D4-AFC2-40B8-9A95-7DA550C4A07C}"/>
              </a:ext>
            </a:extLst>
          </p:cNvPr>
          <p:cNvSpPr/>
          <p:nvPr/>
        </p:nvSpPr>
        <p:spPr>
          <a:xfrm>
            <a:off x="5022193" y="14777252"/>
            <a:ext cx="4055398" cy="602426"/>
          </a:xfrm>
          <a:prstGeom prst="borderCallout1">
            <a:avLst>
              <a:gd name="adj1" fmla="val -3769"/>
              <a:gd name="adj2" fmla="val 17972"/>
              <a:gd name="adj3" fmla="val -39508"/>
              <a:gd name="adj4" fmla="val 2023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⑥合っていれば、ファイルをアップ</a:t>
            </a:r>
            <a:r>
              <a:rPr lang="ja-JP" altLang="en-US" sz="1600" dirty="0">
                <a:solidFill>
                  <a:schemeClr val="tx1"/>
                </a:solidFill>
              </a:rPr>
              <a:t>ロード</a:t>
            </a:r>
          </a:p>
        </p:txBody>
      </p:sp>
      <p:sp>
        <p:nvSpPr>
          <p:cNvPr id="27" name="角丸四角形 26"/>
          <p:cNvSpPr/>
          <p:nvPr/>
        </p:nvSpPr>
        <p:spPr>
          <a:xfrm>
            <a:off x="8766354" y="14059028"/>
            <a:ext cx="2801143" cy="496528"/>
          </a:xfrm>
          <a:prstGeom prst="roundRect">
            <a:avLst/>
          </a:prstGeom>
          <a:solidFill>
            <a:schemeClr val="accent6">
              <a:lumMod val="20000"/>
              <a:lumOff val="8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様々な</a:t>
            </a:r>
            <a:r>
              <a:rPr lang="ja-JP" altLang="en-US" sz="1600" dirty="0" smtClean="0">
                <a:solidFill>
                  <a:schemeClr val="tx1"/>
                </a:solidFill>
              </a:rPr>
              <a:t>ファイルが</a:t>
            </a:r>
            <a:r>
              <a:rPr lang="en-US" altLang="ja-JP" sz="1600" dirty="0" smtClean="0">
                <a:solidFill>
                  <a:schemeClr val="tx1"/>
                </a:solidFill>
              </a:rPr>
              <a:t>UP</a:t>
            </a:r>
            <a:r>
              <a:rPr lang="ja-JP" altLang="en-US" sz="1600" dirty="0">
                <a:solidFill>
                  <a:schemeClr val="tx1"/>
                </a:solidFill>
              </a:rPr>
              <a:t>可能</a:t>
            </a:r>
            <a:endParaRPr kumimoji="1" lang="ja-JP" altLang="en-US" sz="1600" dirty="0">
              <a:solidFill>
                <a:schemeClr val="tx1"/>
              </a:solidFill>
            </a:endParaRPr>
          </a:p>
        </p:txBody>
      </p:sp>
      <p:sp>
        <p:nvSpPr>
          <p:cNvPr id="28" name="角丸四角形 27"/>
          <p:cNvSpPr/>
          <p:nvPr/>
        </p:nvSpPr>
        <p:spPr>
          <a:xfrm>
            <a:off x="8168965" y="7943471"/>
            <a:ext cx="3946835" cy="1209760"/>
          </a:xfrm>
          <a:prstGeom prst="roundRect">
            <a:avLst/>
          </a:prstGeom>
          <a:solidFill>
            <a:schemeClr val="accent6">
              <a:lumMod val="20000"/>
              <a:lumOff val="8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Jpeg, </a:t>
            </a:r>
            <a:r>
              <a:rPr lang="en-US" altLang="ja-JP" sz="1600" dirty="0" err="1">
                <a:solidFill>
                  <a:schemeClr val="tx1"/>
                </a:solidFill>
              </a:rPr>
              <a:t>Png</a:t>
            </a:r>
            <a:r>
              <a:rPr lang="en-US" altLang="ja-JP" sz="1600" dirty="0">
                <a:solidFill>
                  <a:schemeClr val="tx1"/>
                </a:solidFill>
              </a:rPr>
              <a:t>, Pdf, Txt, Doc, </a:t>
            </a:r>
            <a:r>
              <a:rPr lang="en-US" altLang="ja-JP" sz="1600" dirty="0" err="1">
                <a:solidFill>
                  <a:schemeClr val="tx1"/>
                </a:solidFill>
              </a:rPr>
              <a:t>Docx</a:t>
            </a:r>
            <a:r>
              <a:rPr lang="ja-JP" altLang="en-US" sz="1600" dirty="0">
                <a:solidFill>
                  <a:schemeClr val="tx1"/>
                </a:solidFill>
              </a:rPr>
              <a:t>など、</a:t>
            </a:r>
          </a:p>
          <a:p>
            <a:r>
              <a:rPr lang="ja-JP" altLang="en-US" sz="1600" dirty="0">
                <a:solidFill>
                  <a:schemeClr val="tx1"/>
                </a:solidFill>
              </a:rPr>
              <a:t>画像ファイルからテキストタイプまで、</a:t>
            </a:r>
          </a:p>
          <a:p>
            <a:r>
              <a:rPr lang="ja-JP" altLang="en-US" sz="1600" dirty="0">
                <a:solidFill>
                  <a:schemeClr val="tx1"/>
                </a:solidFill>
              </a:rPr>
              <a:t>なんでも</a:t>
            </a:r>
            <a:r>
              <a:rPr lang="en-US" altLang="ja-JP" sz="1600" dirty="0">
                <a:solidFill>
                  <a:schemeClr val="tx1"/>
                </a:solidFill>
              </a:rPr>
              <a:t>UP</a:t>
            </a:r>
            <a:r>
              <a:rPr lang="ja-JP" altLang="en-US" sz="1600" dirty="0">
                <a:solidFill>
                  <a:schemeClr val="tx1"/>
                </a:solidFill>
              </a:rPr>
              <a:t>可能です。</a:t>
            </a:r>
            <a:endParaRPr kumimoji="1" lang="ja-JP" altLang="en-US" sz="1600" dirty="0">
              <a:solidFill>
                <a:schemeClr val="tx1"/>
              </a:solidFill>
            </a:endParaRPr>
          </a:p>
        </p:txBody>
      </p:sp>
      <p:sp>
        <p:nvSpPr>
          <p:cNvPr id="3" name="スライド番号プレースホルダー 2"/>
          <p:cNvSpPr>
            <a:spLocks noGrp="1"/>
          </p:cNvSpPr>
          <p:nvPr>
            <p:ph type="sldNum" sz="quarter" idx="12"/>
          </p:nvPr>
        </p:nvSpPr>
        <p:spPr/>
        <p:txBody>
          <a:bodyPr/>
          <a:lstStyle/>
          <a:p>
            <a:fld id="{E5F69015-63F7-4C01-A9BA-5F009E4E6493}" type="slidenum">
              <a:rPr kumimoji="1" lang="ja-JP" altLang="en-US" sz="2400" smtClean="0"/>
              <a:t>10</a:t>
            </a:fld>
            <a:endParaRPr kumimoji="1" lang="ja-JP" altLang="en-US" sz="2400" dirty="0"/>
          </a:p>
        </p:txBody>
      </p:sp>
      <p:sp>
        <p:nvSpPr>
          <p:cNvPr id="29" name="テキスト ボックス 28"/>
          <p:cNvSpPr txBox="1"/>
          <p:nvPr/>
        </p:nvSpPr>
        <p:spPr>
          <a:xfrm>
            <a:off x="1217247" y="15523738"/>
            <a:ext cx="9306813" cy="400110"/>
          </a:xfrm>
          <a:prstGeom prst="rect">
            <a:avLst/>
          </a:prstGeom>
          <a:noFill/>
        </p:spPr>
        <p:txBody>
          <a:bodyPr wrap="square" rtlCol="0">
            <a:spAutoFit/>
          </a:bodyPr>
          <a:lstStyle/>
          <a:p>
            <a:r>
              <a:rPr kumimoji="1" lang="ja-JP" altLang="en-US" sz="2000" dirty="0" smtClean="0">
                <a:solidFill>
                  <a:srgbClr val="FF0000"/>
                </a:solidFill>
              </a:rPr>
              <a:t>★課題を直接入力して提出できる場合もあります。（科目の指示によります）</a:t>
            </a:r>
            <a:endParaRPr kumimoji="1" lang="ja-JP" altLang="en-US" sz="2000" dirty="0">
              <a:solidFill>
                <a:srgbClr val="FF0000"/>
              </a:solidFill>
            </a:endParaRPr>
          </a:p>
        </p:txBody>
      </p:sp>
    </p:spTree>
    <p:extLst>
      <p:ext uri="{BB962C8B-B14F-4D97-AF65-F5344CB8AC3E}">
        <p14:creationId xmlns:p14="http://schemas.microsoft.com/office/powerpoint/2010/main" val="200442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4944" y="217425"/>
            <a:ext cx="12106656" cy="953007"/>
          </a:xfrm>
        </p:spPr>
        <p:txBody>
          <a:bodyPr>
            <a:normAutofit/>
          </a:bodyPr>
          <a:lstStyle/>
          <a:p>
            <a:r>
              <a:rPr lang="ja-JP" altLang="en-US" sz="4400" dirty="0" smtClean="0"/>
              <a:t>メールに課題を添付する方法</a:t>
            </a:r>
            <a:r>
              <a:rPr lang="ja-JP" altLang="en-US" sz="4000" dirty="0" smtClean="0"/>
              <a:t>（スマホの場合）</a:t>
            </a:r>
            <a:endParaRPr kumimoji="1" lang="ja-JP" altLang="en-US" sz="4000" dirty="0"/>
          </a:p>
        </p:txBody>
      </p:sp>
      <p:pic>
        <p:nvPicPr>
          <p:cNvPr id="4" name="図 3"/>
          <p:cNvPicPr/>
          <p:nvPr/>
        </p:nvPicPr>
        <p:blipFill>
          <a:blip r:embed="rId2"/>
          <a:stretch>
            <a:fillRect/>
          </a:stretch>
        </p:blipFill>
        <p:spPr>
          <a:xfrm>
            <a:off x="1027936" y="2744468"/>
            <a:ext cx="3028950" cy="1938655"/>
          </a:xfrm>
          <a:prstGeom prst="rect">
            <a:avLst/>
          </a:prstGeom>
          <a:ln>
            <a:solidFill>
              <a:schemeClr val="accent1"/>
            </a:solidFill>
          </a:ln>
        </p:spPr>
      </p:pic>
      <p:pic>
        <p:nvPicPr>
          <p:cNvPr id="5" name="図 4"/>
          <p:cNvPicPr/>
          <p:nvPr/>
        </p:nvPicPr>
        <p:blipFill>
          <a:blip r:embed="rId3"/>
          <a:stretch>
            <a:fillRect/>
          </a:stretch>
        </p:blipFill>
        <p:spPr>
          <a:xfrm>
            <a:off x="4844604" y="2744468"/>
            <a:ext cx="3027045" cy="1798955"/>
          </a:xfrm>
          <a:prstGeom prst="rect">
            <a:avLst/>
          </a:prstGeom>
          <a:ln>
            <a:solidFill>
              <a:schemeClr val="accent1"/>
            </a:solidFill>
          </a:ln>
        </p:spPr>
      </p:pic>
      <p:pic>
        <p:nvPicPr>
          <p:cNvPr id="6" name="図 5"/>
          <p:cNvPicPr/>
          <p:nvPr/>
        </p:nvPicPr>
        <p:blipFill>
          <a:blip r:embed="rId4"/>
          <a:stretch>
            <a:fillRect/>
          </a:stretch>
        </p:blipFill>
        <p:spPr>
          <a:xfrm>
            <a:off x="8509952" y="2744468"/>
            <a:ext cx="3035935" cy="2000885"/>
          </a:xfrm>
          <a:prstGeom prst="rect">
            <a:avLst/>
          </a:prstGeom>
          <a:ln>
            <a:solidFill>
              <a:schemeClr val="accent1"/>
            </a:solidFill>
          </a:ln>
        </p:spPr>
      </p:pic>
      <p:pic>
        <p:nvPicPr>
          <p:cNvPr id="7" name="図 6"/>
          <p:cNvPicPr/>
          <p:nvPr/>
        </p:nvPicPr>
        <p:blipFill>
          <a:blip r:embed="rId5"/>
          <a:stretch>
            <a:fillRect/>
          </a:stretch>
        </p:blipFill>
        <p:spPr>
          <a:xfrm>
            <a:off x="1027936" y="6380162"/>
            <a:ext cx="2973705" cy="3142615"/>
          </a:xfrm>
          <a:prstGeom prst="rect">
            <a:avLst/>
          </a:prstGeom>
          <a:ln>
            <a:solidFill>
              <a:schemeClr val="accent1"/>
            </a:solidFill>
          </a:ln>
        </p:spPr>
      </p:pic>
      <p:pic>
        <p:nvPicPr>
          <p:cNvPr id="8" name="図 7"/>
          <p:cNvPicPr/>
          <p:nvPr/>
        </p:nvPicPr>
        <p:blipFill>
          <a:blip r:embed="rId6"/>
          <a:stretch>
            <a:fillRect/>
          </a:stretch>
        </p:blipFill>
        <p:spPr>
          <a:xfrm>
            <a:off x="4734876" y="6875461"/>
            <a:ext cx="2884805" cy="3495675"/>
          </a:xfrm>
          <a:prstGeom prst="rect">
            <a:avLst/>
          </a:prstGeom>
          <a:ln>
            <a:solidFill>
              <a:schemeClr val="accent1"/>
            </a:solidFill>
          </a:ln>
        </p:spPr>
      </p:pic>
      <p:pic>
        <p:nvPicPr>
          <p:cNvPr id="9" name="図 8"/>
          <p:cNvPicPr/>
          <p:nvPr/>
        </p:nvPicPr>
        <p:blipFill>
          <a:blip r:embed="rId7"/>
          <a:stretch>
            <a:fillRect/>
          </a:stretch>
        </p:blipFill>
        <p:spPr>
          <a:xfrm>
            <a:off x="8610482" y="8623298"/>
            <a:ext cx="3018155" cy="1590675"/>
          </a:xfrm>
          <a:prstGeom prst="rect">
            <a:avLst/>
          </a:prstGeom>
          <a:ln>
            <a:solidFill>
              <a:schemeClr val="accent1"/>
            </a:solidFill>
          </a:ln>
        </p:spPr>
      </p:pic>
      <p:pic>
        <p:nvPicPr>
          <p:cNvPr id="10" name="図 9"/>
          <p:cNvPicPr/>
          <p:nvPr/>
        </p:nvPicPr>
        <p:blipFill>
          <a:blip r:embed="rId8"/>
          <a:stretch>
            <a:fillRect/>
          </a:stretch>
        </p:blipFill>
        <p:spPr>
          <a:xfrm>
            <a:off x="1504123" y="12926313"/>
            <a:ext cx="2929255" cy="1647825"/>
          </a:xfrm>
          <a:prstGeom prst="rect">
            <a:avLst/>
          </a:prstGeom>
          <a:ln>
            <a:solidFill>
              <a:schemeClr val="accent1"/>
            </a:solidFill>
          </a:ln>
        </p:spPr>
      </p:pic>
      <p:pic>
        <p:nvPicPr>
          <p:cNvPr id="12" name="図 11"/>
          <p:cNvPicPr/>
          <p:nvPr/>
        </p:nvPicPr>
        <p:blipFill>
          <a:blip r:embed="rId9"/>
          <a:stretch>
            <a:fillRect/>
          </a:stretch>
        </p:blipFill>
        <p:spPr>
          <a:xfrm>
            <a:off x="5356667" y="12840587"/>
            <a:ext cx="2838450" cy="1819275"/>
          </a:xfrm>
          <a:prstGeom prst="rect">
            <a:avLst/>
          </a:prstGeom>
          <a:ln>
            <a:solidFill>
              <a:schemeClr val="accent1"/>
            </a:solidFill>
          </a:ln>
        </p:spPr>
      </p:pic>
      <p:sp>
        <p:nvSpPr>
          <p:cNvPr id="13" name="正方形/長方形 12"/>
          <p:cNvSpPr/>
          <p:nvPr/>
        </p:nvSpPr>
        <p:spPr>
          <a:xfrm>
            <a:off x="966977" y="991215"/>
            <a:ext cx="5391149" cy="923330"/>
          </a:xfrm>
          <a:prstGeom prst="rect">
            <a:avLst/>
          </a:prstGeom>
        </p:spPr>
        <p:txBody>
          <a:bodyPr wrap="square">
            <a:spAutoFit/>
          </a:bodyPr>
          <a:lstStyle/>
          <a:p>
            <a:r>
              <a:rPr lang="ja-JP" altLang="en-US" dirty="0" smtClean="0"/>
              <a:t>★</a:t>
            </a:r>
            <a:r>
              <a:rPr lang="en-US" altLang="ja-JP" dirty="0" smtClean="0"/>
              <a:t>Word</a:t>
            </a:r>
            <a:r>
              <a:rPr lang="ja-JP" altLang="ja-JP" dirty="0"/>
              <a:t>からファイル保存しようとしています</a:t>
            </a:r>
            <a:r>
              <a:rPr lang="ja-JP" altLang="ja-JP" dirty="0" smtClean="0"/>
              <a:t>。</a:t>
            </a:r>
            <a:endParaRPr lang="en-US" altLang="ja-JP" dirty="0" smtClean="0"/>
          </a:p>
          <a:p>
            <a:r>
              <a:rPr lang="ja-JP" altLang="ja-JP" dirty="0" smtClean="0"/>
              <a:t>※</a:t>
            </a:r>
            <a:r>
              <a:rPr lang="ja-JP" altLang="ja-JP" dirty="0"/>
              <a:t>予め、</a:t>
            </a:r>
            <a:r>
              <a:rPr lang="en-US" altLang="ja-JP" dirty="0"/>
              <a:t>Office</a:t>
            </a:r>
            <a:r>
              <a:rPr lang="ja-JP" altLang="ja-JP" dirty="0"/>
              <a:t>アプリで</a:t>
            </a:r>
            <a:r>
              <a:rPr lang="ja-JP" altLang="ja-JP" dirty="0" smtClean="0"/>
              <a:t>サインイン</a:t>
            </a:r>
            <a:endParaRPr lang="en-US" altLang="ja-JP" dirty="0" smtClean="0"/>
          </a:p>
          <a:p>
            <a:r>
              <a:rPr lang="en-US" altLang="ja-JP" dirty="0" smtClean="0"/>
              <a:t>(</a:t>
            </a:r>
            <a:r>
              <a:rPr lang="ja-JP" altLang="ja-JP" dirty="0"/>
              <a:t>学籍番号メールアドレス</a:t>
            </a:r>
            <a:r>
              <a:rPr lang="en-US" altLang="ja-JP" dirty="0"/>
              <a:t>)</a:t>
            </a:r>
            <a:r>
              <a:rPr lang="ja-JP" altLang="ja-JP" dirty="0"/>
              <a:t>しておく必要があります</a:t>
            </a:r>
            <a:endParaRPr lang="ja-JP" altLang="en-US" dirty="0"/>
          </a:p>
        </p:txBody>
      </p:sp>
      <p:sp>
        <p:nvSpPr>
          <p:cNvPr id="14" name="正方形/長方形 13"/>
          <p:cNvSpPr/>
          <p:nvPr/>
        </p:nvSpPr>
        <p:spPr>
          <a:xfrm>
            <a:off x="1151699" y="2117202"/>
            <a:ext cx="2257869" cy="369332"/>
          </a:xfrm>
          <a:prstGeom prst="rect">
            <a:avLst/>
          </a:prstGeom>
        </p:spPr>
        <p:txBody>
          <a:bodyPr wrap="square">
            <a:spAutoFit/>
          </a:bodyPr>
          <a:lstStyle/>
          <a:p>
            <a:r>
              <a:rPr lang="ja-JP" altLang="en-US" dirty="0"/>
              <a:t>①</a:t>
            </a:r>
            <a:r>
              <a:rPr lang="ja-JP" altLang="ja-JP" dirty="0" smtClean="0"/>
              <a:t>右上</a:t>
            </a:r>
            <a:r>
              <a:rPr lang="ja-JP" altLang="ja-JP" dirty="0"/>
              <a:t>の…を選択</a:t>
            </a:r>
            <a:endParaRPr lang="ja-JP" altLang="en-US" dirty="0"/>
          </a:p>
        </p:txBody>
      </p:sp>
      <p:sp>
        <p:nvSpPr>
          <p:cNvPr id="15" name="正方形/長方形 14"/>
          <p:cNvSpPr/>
          <p:nvPr/>
        </p:nvSpPr>
        <p:spPr>
          <a:xfrm>
            <a:off x="4734876" y="2125266"/>
            <a:ext cx="2954655" cy="369332"/>
          </a:xfrm>
          <a:prstGeom prst="rect">
            <a:avLst/>
          </a:prstGeom>
        </p:spPr>
        <p:txBody>
          <a:bodyPr wrap="none">
            <a:spAutoFit/>
          </a:bodyPr>
          <a:lstStyle/>
          <a:p>
            <a:r>
              <a:rPr lang="ja-JP" altLang="en-US" dirty="0" smtClean="0"/>
              <a:t>②</a:t>
            </a:r>
            <a:r>
              <a:rPr lang="ja-JP" altLang="ja-JP" dirty="0" smtClean="0"/>
              <a:t>名前</a:t>
            </a:r>
            <a:r>
              <a:rPr lang="ja-JP" altLang="ja-JP" dirty="0"/>
              <a:t>を付けて保存を選択</a:t>
            </a:r>
            <a:endParaRPr lang="ja-JP" altLang="en-US" dirty="0"/>
          </a:p>
        </p:txBody>
      </p:sp>
      <p:sp>
        <p:nvSpPr>
          <p:cNvPr id="16" name="正方形/長方形 15"/>
          <p:cNvSpPr/>
          <p:nvPr/>
        </p:nvSpPr>
        <p:spPr>
          <a:xfrm>
            <a:off x="8567811" y="2149896"/>
            <a:ext cx="2053767" cy="369332"/>
          </a:xfrm>
          <a:prstGeom prst="rect">
            <a:avLst/>
          </a:prstGeom>
        </p:spPr>
        <p:txBody>
          <a:bodyPr wrap="none">
            <a:spAutoFit/>
          </a:bodyPr>
          <a:lstStyle/>
          <a:p>
            <a:r>
              <a:rPr lang="ja-JP" altLang="en-US" dirty="0" smtClean="0"/>
              <a:t>③</a:t>
            </a:r>
            <a:r>
              <a:rPr lang="en-US" altLang="ja-JP" dirty="0" smtClean="0"/>
              <a:t>OneDrive</a:t>
            </a:r>
            <a:r>
              <a:rPr lang="ja-JP" altLang="ja-JP" dirty="0"/>
              <a:t>を選択</a:t>
            </a:r>
            <a:endParaRPr lang="ja-JP" altLang="en-US" dirty="0"/>
          </a:p>
        </p:txBody>
      </p:sp>
      <p:sp>
        <p:nvSpPr>
          <p:cNvPr id="17" name="正方形/長方形 16"/>
          <p:cNvSpPr/>
          <p:nvPr/>
        </p:nvSpPr>
        <p:spPr>
          <a:xfrm>
            <a:off x="1008886" y="5409107"/>
            <a:ext cx="2400682" cy="646331"/>
          </a:xfrm>
          <a:prstGeom prst="rect">
            <a:avLst/>
          </a:prstGeom>
        </p:spPr>
        <p:txBody>
          <a:bodyPr wrap="square">
            <a:spAutoFit/>
          </a:bodyPr>
          <a:lstStyle/>
          <a:p>
            <a:r>
              <a:rPr lang="ja-JP" altLang="en-US" dirty="0" smtClean="0"/>
              <a:t>④</a:t>
            </a:r>
            <a:r>
              <a:rPr lang="ja-JP" altLang="ja-JP" dirty="0" smtClean="0"/>
              <a:t>ファイル名</a:t>
            </a:r>
            <a:r>
              <a:rPr lang="ja-JP" altLang="ja-JP" dirty="0"/>
              <a:t>を入力</a:t>
            </a:r>
          </a:p>
          <a:p>
            <a:r>
              <a:rPr lang="ja-JP" altLang="en-US" dirty="0"/>
              <a:t>　</a:t>
            </a:r>
            <a:r>
              <a:rPr lang="ja-JP" altLang="en-US" dirty="0" smtClean="0"/>
              <a:t>保</a:t>
            </a:r>
            <a:r>
              <a:rPr lang="ja-JP" altLang="ja-JP" dirty="0" smtClean="0"/>
              <a:t>存を</a:t>
            </a:r>
            <a:r>
              <a:rPr lang="ja-JP" altLang="ja-JP" dirty="0"/>
              <a:t>選択</a:t>
            </a:r>
            <a:endParaRPr lang="ja-JP" altLang="en-US" dirty="0"/>
          </a:p>
        </p:txBody>
      </p:sp>
      <p:sp>
        <p:nvSpPr>
          <p:cNvPr id="18" name="正方形/長方形 17"/>
          <p:cNvSpPr/>
          <p:nvPr/>
        </p:nvSpPr>
        <p:spPr>
          <a:xfrm>
            <a:off x="4556643" y="5450472"/>
            <a:ext cx="4011168" cy="1200329"/>
          </a:xfrm>
          <a:prstGeom prst="rect">
            <a:avLst/>
          </a:prstGeom>
        </p:spPr>
        <p:txBody>
          <a:bodyPr wrap="square">
            <a:spAutoFit/>
          </a:bodyPr>
          <a:lstStyle/>
          <a:p>
            <a:r>
              <a:rPr lang="ja-JP" altLang="en-US" dirty="0" smtClean="0"/>
              <a:t>⑤</a:t>
            </a:r>
            <a:r>
              <a:rPr lang="ja-JP" altLang="ja-JP" dirty="0" smtClean="0"/>
              <a:t>神戸</a:t>
            </a:r>
            <a:r>
              <a:rPr lang="ja-JP" altLang="ja-JP" dirty="0"/>
              <a:t>国際大学メールにサインイン</a:t>
            </a:r>
          </a:p>
          <a:p>
            <a:r>
              <a:rPr lang="ja-JP" altLang="ja-JP" dirty="0"/>
              <a:t>新規メール作成または返信</a:t>
            </a:r>
          </a:p>
          <a:p>
            <a:r>
              <a:rPr lang="ja-JP" altLang="ja-JP" dirty="0"/>
              <a:t>添付マークを選択</a:t>
            </a:r>
          </a:p>
          <a:p>
            <a:r>
              <a:rPr lang="en-US" altLang="ja-JP" dirty="0"/>
              <a:t>OneDrive</a:t>
            </a:r>
            <a:r>
              <a:rPr lang="ja-JP" altLang="ja-JP" dirty="0"/>
              <a:t>を選択しファイルを添付</a:t>
            </a:r>
            <a:endParaRPr lang="ja-JP" altLang="en-US" dirty="0"/>
          </a:p>
        </p:txBody>
      </p:sp>
      <p:sp>
        <p:nvSpPr>
          <p:cNvPr id="19" name="正方形/長方形 18"/>
          <p:cNvSpPr/>
          <p:nvPr/>
        </p:nvSpPr>
        <p:spPr>
          <a:xfrm>
            <a:off x="8007788" y="6875461"/>
            <a:ext cx="4131259" cy="369332"/>
          </a:xfrm>
          <a:prstGeom prst="rect">
            <a:avLst/>
          </a:prstGeom>
        </p:spPr>
        <p:txBody>
          <a:bodyPr wrap="none">
            <a:spAutoFit/>
          </a:bodyPr>
          <a:lstStyle/>
          <a:p>
            <a:r>
              <a:rPr lang="en-US" altLang="ja-JP" dirty="0" smtClean="0">
                <a:solidFill>
                  <a:srgbClr val="FF0000"/>
                </a:solidFill>
              </a:rPr>
              <a:t>〈</a:t>
            </a:r>
            <a:r>
              <a:rPr lang="ja-JP" altLang="en-US" dirty="0" smtClean="0">
                <a:solidFill>
                  <a:srgbClr val="FF0000"/>
                </a:solidFill>
              </a:rPr>
              <a:t>⑤</a:t>
            </a:r>
            <a:r>
              <a:rPr lang="ja-JP" altLang="ja-JP" dirty="0" smtClean="0">
                <a:solidFill>
                  <a:srgbClr val="FF0000"/>
                </a:solidFill>
              </a:rPr>
              <a:t>で</a:t>
            </a:r>
            <a:r>
              <a:rPr lang="en-US" altLang="ja-JP" dirty="0">
                <a:solidFill>
                  <a:srgbClr val="FF0000"/>
                </a:solidFill>
              </a:rPr>
              <a:t>OneDrive</a:t>
            </a:r>
            <a:r>
              <a:rPr lang="ja-JP" altLang="ja-JP" dirty="0">
                <a:solidFill>
                  <a:srgbClr val="FF0000"/>
                </a:solidFill>
              </a:rPr>
              <a:t>が表示されない</a:t>
            </a:r>
            <a:r>
              <a:rPr lang="ja-JP" altLang="ja-JP" dirty="0" smtClean="0">
                <a:solidFill>
                  <a:srgbClr val="FF0000"/>
                </a:solidFill>
              </a:rPr>
              <a:t>場合</a:t>
            </a:r>
            <a:r>
              <a:rPr lang="en-US" altLang="ja-JP" dirty="0">
                <a:solidFill>
                  <a:srgbClr val="FF0000"/>
                </a:solidFill>
              </a:rPr>
              <a:t>〉</a:t>
            </a:r>
            <a:endParaRPr lang="ja-JP" altLang="ja-JP" dirty="0">
              <a:solidFill>
                <a:srgbClr val="FF0000"/>
              </a:solidFill>
            </a:endParaRPr>
          </a:p>
        </p:txBody>
      </p:sp>
      <p:sp>
        <p:nvSpPr>
          <p:cNvPr id="20" name="正方形/長方形 19"/>
          <p:cNvSpPr/>
          <p:nvPr/>
        </p:nvSpPr>
        <p:spPr>
          <a:xfrm>
            <a:off x="8283875" y="7307577"/>
            <a:ext cx="3514227" cy="1200329"/>
          </a:xfrm>
          <a:prstGeom prst="rect">
            <a:avLst/>
          </a:prstGeom>
        </p:spPr>
        <p:txBody>
          <a:bodyPr wrap="square">
            <a:spAutoFit/>
          </a:bodyPr>
          <a:lstStyle/>
          <a:p>
            <a:r>
              <a:rPr lang="ja-JP" altLang="en-US" dirty="0" smtClean="0"/>
              <a:t>⑥</a:t>
            </a:r>
            <a:r>
              <a:rPr lang="ja-JP" altLang="ja-JP" dirty="0" smtClean="0"/>
              <a:t>ブラウザ</a:t>
            </a:r>
            <a:r>
              <a:rPr lang="ja-JP" altLang="ja-JP" dirty="0"/>
              <a:t>の設定</a:t>
            </a:r>
            <a:r>
              <a:rPr lang="ja-JP" altLang="ja-JP" dirty="0" smtClean="0"/>
              <a:t>から</a:t>
            </a:r>
            <a:endParaRPr lang="en-US" altLang="ja-JP" dirty="0" smtClean="0"/>
          </a:p>
          <a:p>
            <a:r>
              <a:rPr lang="en-US" altLang="ja-JP" dirty="0" smtClean="0"/>
              <a:t>PC</a:t>
            </a:r>
            <a:r>
              <a:rPr lang="ja-JP" altLang="ja-JP" dirty="0"/>
              <a:t>版サイトを選択</a:t>
            </a:r>
          </a:p>
          <a:p>
            <a:r>
              <a:rPr lang="ja-JP" altLang="ja-JP" dirty="0"/>
              <a:t>（機種によって</a:t>
            </a:r>
            <a:r>
              <a:rPr lang="ja-JP" altLang="ja-JP" dirty="0" smtClean="0"/>
              <a:t>は</a:t>
            </a:r>
            <a:endParaRPr lang="en-US" altLang="ja-JP" dirty="0" smtClean="0"/>
          </a:p>
          <a:p>
            <a:r>
              <a:rPr lang="ja-JP" altLang="ja-JP" dirty="0" smtClean="0"/>
              <a:t>「</a:t>
            </a:r>
            <a:r>
              <a:rPr lang="en-US" altLang="ja-JP" dirty="0"/>
              <a:t>PC</a:t>
            </a:r>
            <a:r>
              <a:rPr lang="ja-JP" altLang="ja-JP" dirty="0"/>
              <a:t>版サイトをリクエスト」）</a:t>
            </a:r>
            <a:endParaRPr lang="ja-JP" altLang="en-US" dirty="0"/>
          </a:p>
        </p:txBody>
      </p:sp>
      <p:sp>
        <p:nvSpPr>
          <p:cNvPr id="21" name="正方形/長方形 20"/>
          <p:cNvSpPr/>
          <p:nvPr/>
        </p:nvSpPr>
        <p:spPr>
          <a:xfrm>
            <a:off x="1151699" y="11856966"/>
            <a:ext cx="3647152" cy="646331"/>
          </a:xfrm>
          <a:prstGeom prst="rect">
            <a:avLst/>
          </a:prstGeom>
        </p:spPr>
        <p:txBody>
          <a:bodyPr wrap="none">
            <a:spAutoFit/>
          </a:bodyPr>
          <a:lstStyle/>
          <a:p>
            <a:r>
              <a:rPr lang="ja-JP" altLang="en-US" dirty="0" smtClean="0"/>
              <a:t>⑦</a:t>
            </a:r>
            <a:r>
              <a:rPr lang="ja-JP" altLang="ja-JP" dirty="0" smtClean="0"/>
              <a:t>添付</a:t>
            </a:r>
            <a:r>
              <a:rPr lang="ja-JP" altLang="ja-JP" dirty="0"/>
              <a:t>から「クラウドの場所</a:t>
            </a:r>
            <a:r>
              <a:rPr lang="ja-JP" altLang="ja-JP" dirty="0" smtClean="0"/>
              <a:t>から</a:t>
            </a:r>
            <a:endParaRPr lang="en-US" altLang="ja-JP" dirty="0" smtClean="0"/>
          </a:p>
          <a:p>
            <a:r>
              <a:rPr lang="ja-JP" altLang="ja-JP" dirty="0" smtClean="0"/>
              <a:t>選択</a:t>
            </a:r>
            <a:r>
              <a:rPr lang="ja-JP" altLang="ja-JP" dirty="0"/>
              <a:t>」を選ぶ</a:t>
            </a:r>
            <a:endParaRPr lang="ja-JP" altLang="en-US" dirty="0"/>
          </a:p>
        </p:txBody>
      </p:sp>
      <p:sp>
        <p:nvSpPr>
          <p:cNvPr id="22" name="正方形/長方形 21"/>
          <p:cNvSpPr/>
          <p:nvPr/>
        </p:nvSpPr>
        <p:spPr>
          <a:xfrm>
            <a:off x="5092386" y="11885168"/>
            <a:ext cx="3669594" cy="646331"/>
          </a:xfrm>
          <a:prstGeom prst="rect">
            <a:avLst/>
          </a:prstGeom>
        </p:spPr>
        <p:txBody>
          <a:bodyPr wrap="none">
            <a:spAutoFit/>
          </a:bodyPr>
          <a:lstStyle/>
          <a:p>
            <a:r>
              <a:rPr lang="ja-JP" altLang="en-US" dirty="0" smtClean="0"/>
              <a:t>⑧</a:t>
            </a:r>
            <a:r>
              <a:rPr lang="en-US" altLang="ja-JP" dirty="0" smtClean="0"/>
              <a:t>OneDrive</a:t>
            </a:r>
            <a:r>
              <a:rPr lang="ja-JP" altLang="ja-JP" dirty="0"/>
              <a:t>の最近やファイル</a:t>
            </a:r>
            <a:r>
              <a:rPr lang="ja-JP" altLang="ja-JP" dirty="0" smtClean="0"/>
              <a:t>から</a:t>
            </a:r>
            <a:endParaRPr lang="en-US" altLang="ja-JP" dirty="0" smtClean="0"/>
          </a:p>
          <a:p>
            <a:r>
              <a:rPr lang="ja-JP" altLang="ja-JP" dirty="0" smtClean="0"/>
              <a:t>ファイル</a:t>
            </a:r>
            <a:r>
              <a:rPr lang="ja-JP" altLang="ja-JP" dirty="0"/>
              <a:t>を添付</a:t>
            </a:r>
            <a:endParaRPr lang="ja-JP" altLang="en-US" dirty="0"/>
          </a:p>
        </p:txBody>
      </p:sp>
      <p:sp>
        <p:nvSpPr>
          <p:cNvPr id="23" name="楕円 11"/>
          <p:cNvSpPr/>
          <p:nvPr/>
        </p:nvSpPr>
        <p:spPr>
          <a:xfrm>
            <a:off x="3427856" y="2744468"/>
            <a:ext cx="866775" cy="7715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楕円 12"/>
          <p:cNvSpPr/>
          <p:nvPr/>
        </p:nvSpPr>
        <p:spPr>
          <a:xfrm>
            <a:off x="5042799" y="3643945"/>
            <a:ext cx="2209800" cy="7715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楕円 13"/>
          <p:cNvSpPr/>
          <p:nvPr/>
        </p:nvSpPr>
        <p:spPr>
          <a:xfrm>
            <a:off x="8283875" y="3359147"/>
            <a:ext cx="2714625" cy="7715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楕円 14"/>
          <p:cNvSpPr/>
          <p:nvPr/>
        </p:nvSpPr>
        <p:spPr>
          <a:xfrm>
            <a:off x="799905" y="8879268"/>
            <a:ext cx="3248025" cy="7715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楕円 15"/>
          <p:cNvSpPr/>
          <p:nvPr/>
        </p:nvSpPr>
        <p:spPr>
          <a:xfrm>
            <a:off x="6590760" y="9734231"/>
            <a:ext cx="819150" cy="7048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楕円 16"/>
          <p:cNvSpPr/>
          <p:nvPr/>
        </p:nvSpPr>
        <p:spPr>
          <a:xfrm>
            <a:off x="8963754" y="9791381"/>
            <a:ext cx="2219325" cy="5905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楕円 17"/>
          <p:cNvSpPr/>
          <p:nvPr/>
        </p:nvSpPr>
        <p:spPr>
          <a:xfrm>
            <a:off x="1929837" y="13369034"/>
            <a:ext cx="1800225" cy="5429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楕円 18"/>
          <p:cNvSpPr/>
          <p:nvPr/>
        </p:nvSpPr>
        <p:spPr>
          <a:xfrm>
            <a:off x="4975667" y="13316646"/>
            <a:ext cx="1800225" cy="11906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スライド番号プレースホルダー 30"/>
          <p:cNvSpPr>
            <a:spLocks noGrp="1"/>
          </p:cNvSpPr>
          <p:nvPr>
            <p:ph type="sldNum" sz="quarter" idx="12"/>
          </p:nvPr>
        </p:nvSpPr>
        <p:spPr/>
        <p:txBody>
          <a:bodyPr/>
          <a:lstStyle/>
          <a:p>
            <a:fld id="{E5F69015-63F7-4C01-A9BA-5F009E4E6493}" type="slidenum">
              <a:rPr kumimoji="1" lang="ja-JP" altLang="en-US" sz="2400" smtClean="0"/>
              <a:t>11</a:t>
            </a:fld>
            <a:endParaRPr kumimoji="1" lang="ja-JP" altLang="en-US" sz="2400" dirty="0"/>
          </a:p>
        </p:txBody>
      </p:sp>
    </p:spTree>
    <p:extLst>
      <p:ext uri="{BB962C8B-B14F-4D97-AF65-F5344CB8AC3E}">
        <p14:creationId xmlns:p14="http://schemas.microsoft.com/office/powerpoint/2010/main" val="305150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0"/>
            <a:ext cx="8979408" cy="733551"/>
          </a:xfrm>
        </p:spPr>
        <p:txBody>
          <a:bodyPr>
            <a:normAutofit fontScale="90000"/>
          </a:bodyPr>
          <a:lstStyle/>
          <a:p>
            <a:r>
              <a:rPr kumimoji="1" lang="ja-JP" altLang="en-US" dirty="0" smtClean="0"/>
              <a:t>小テストの受け方</a:t>
            </a:r>
            <a:endParaRPr kumimoji="1" lang="ja-JP" altLang="en-US" dirty="0"/>
          </a:p>
        </p:txBody>
      </p:sp>
      <p:pic>
        <p:nvPicPr>
          <p:cNvPr id="5"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1671337" y="2731720"/>
            <a:ext cx="5183400" cy="3098727"/>
          </a:xfrm>
          <a:prstGeom prst="rect">
            <a:avLst/>
          </a:prstGeom>
          <a:noFill/>
          <a:ln>
            <a:noFill/>
          </a:ln>
        </p:spPr>
      </p:pic>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777615" y="6461696"/>
            <a:ext cx="4970844" cy="3300984"/>
          </a:xfrm>
          <a:prstGeom prst="rect">
            <a:avLst/>
          </a:prstGeom>
          <a:noFill/>
          <a:ln>
            <a:noFill/>
          </a:ln>
        </p:spPr>
      </p:pic>
      <p:pic>
        <p:nvPicPr>
          <p:cNvPr id="7" name="図 6"/>
          <p:cNvPicPr/>
          <p:nvPr/>
        </p:nvPicPr>
        <p:blipFill>
          <a:blip r:embed="rId4">
            <a:extLst>
              <a:ext uri="{28A0092B-C50C-407E-A947-70E740481C1C}">
                <a14:useLocalDpi xmlns:a14="http://schemas.microsoft.com/office/drawing/2010/main" val="0"/>
              </a:ext>
            </a:extLst>
          </a:blip>
          <a:srcRect/>
          <a:stretch>
            <a:fillRect/>
          </a:stretch>
        </p:blipFill>
        <p:spPr bwMode="auto">
          <a:xfrm>
            <a:off x="1626268" y="12420346"/>
            <a:ext cx="5216334" cy="3307334"/>
          </a:xfrm>
          <a:prstGeom prst="rect">
            <a:avLst/>
          </a:prstGeom>
          <a:noFill/>
          <a:ln>
            <a:noFill/>
          </a:ln>
        </p:spPr>
      </p:pic>
      <p:pic>
        <p:nvPicPr>
          <p:cNvPr id="8" name="図 7"/>
          <p:cNvPicPr/>
          <p:nvPr/>
        </p:nvPicPr>
        <p:blipFill>
          <a:blip r:embed="rId5">
            <a:extLst>
              <a:ext uri="{28A0092B-C50C-407E-A947-70E740481C1C}">
                <a14:useLocalDpi xmlns:a14="http://schemas.microsoft.com/office/drawing/2010/main" val="0"/>
              </a:ext>
            </a:extLst>
          </a:blip>
          <a:srcRect/>
          <a:stretch>
            <a:fillRect/>
          </a:stretch>
        </p:blipFill>
        <p:spPr bwMode="auto">
          <a:xfrm>
            <a:off x="2614008" y="10012140"/>
            <a:ext cx="3542718" cy="2222532"/>
          </a:xfrm>
          <a:prstGeom prst="rect">
            <a:avLst/>
          </a:prstGeom>
          <a:noFill/>
          <a:ln>
            <a:noFill/>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2735" y="1212977"/>
            <a:ext cx="5112594" cy="100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吹き出し: 線 13">
            <a:extLst>
              <a:ext uri="{FF2B5EF4-FFF2-40B4-BE49-F238E27FC236}">
                <a16:creationId xmlns="" xmlns:a16="http://schemas.microsoft.com/office/drawing/2014/main" id="{AF6357D4-AFC2-40B8-9A95-7DA550C4A07C}"/>
              </a:ext>
            </a:extLst>
          </p:cNvPr>
          <p:cNvSpPr/>
          <p:nvPr/>
        </p:nvSpPr>
        <p:spPr>
          <a:xfrm>
            <a:off x="7091364" y="734504"/>
            <a:ext cx="4197159" cy="1335023"/>
          </a:xfrm>
          <a:prstGeom prst="borderCallout1">
            <a:avLst>
              <a:gd name="adj1" fmla="val 36594"/>
              <a:gd name="adj2" fmla="val 545"/>
              <a:gd name="adj3" fmla="val 59709"/>
              <a:gd name="adj4" fmla="val -56982"/>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①小テストを受験する時は</a:t>
            </a:r>
            <a:endParaRPr lang="en-US" altLang="ja-JP" dirty="0" smtClean="0">
              <a:solidFill>
                <a:schemeClr val="tx1"/>
              </a:solidFill>
            </a:endParaRPr>
          </a:p>
          <a:p>
            <a:r>
              <a:rPr lang="ja-JP" altLang="en-US" dirty="0" smtClean="0">
                <a:solidFill>
                  <a:schemeClr val="tx1"/>
                </a:solidFill>
              </a:rPr>
              <a:t>小</a:t>
            </a:r>
            <a:r>
              <a:rPr lang="ja-JP" altLang="en-US" dirty="0">
                <a:solidFill>
                  <a:schemeClr val="tx1"/>
                </a:solidFill>
              </a:rPr>
              <a:t>テスト</a:t>
            </a:r>
            <a:r>
              <a:rPr lang="ja-JP" altLang="en-US" dirty="0" smtClean="0">
                <a:solidFill>
                  <a:schemeClr val="tx1"/>
                </a:solidFill>
              </a:rPr>
              <a:t>アイコン</a:t>
            </a:r>
            <a:r>
              <a:rPr lang="ja-JP" altLang="ja-JP" dirty="0" smtClean="0">
                <a:solidFill>
                  <a:schemeClr val="tx1"/>
                </a:solidFill>
              </a:rPr>
              <a:t>を</a:t>
            </a:r>
            <a:r>
              <a:rPr lang="ja-JP" altLang="ja-JP" dirty="0">
                <a:solidFill>
                  <a:schemeClr val="tx1"/>
                </a:solidFill>
              </a:rPr>
              <a:t>クリック</a:t>
            </a:r>
            <a:r>
              <a:rPr lang="ja-JP" altLang="ja-JP" dirty="0" smtClean="0">
                <a:solidFill>
                  <a:schemeClr val="tx1"/>
                </a:solidFill>
              </a:rPr>
              <a:t>し</a:t>
            </a:r>
            <a:r>
              <a:rPr lang="ja-JP" altLang="en-US" dirty="0" smtClean="0">
                <a:solidFill>
                  <a:schemeClr val="tx1"/>
                </a:solidFill>
              </a:rPr>
              <a:t>ます。</a:t>
            </a:r>
            <a:endParaRPr lang="en-US" altLang="ja-JP" dirty="0" smtClean="0">
              <a:solidFill>
                <a:schemeClr val="tx1"/>
              </a:solidFill>
            </a:endParaRPr>
          </a:p>
          <a:p>
            <a:r>
              <a:rPr lang="ja-JP" altLang="en-US" dirty="0" smtClean="0">
                <a:solidFill>
                  <a:schemeClr val="tx1"/>
                </a:solidFill>
              </a:rPr>
              <a:t>締切や制限について、必ず確認してください。</a:t>
            </a:r>
            <a:endParaRPr lang="ja-JP" altLang="ja-JP" dirty="0">
              <a:solidFill>
                <a:schemeClr val="tx1"/>
              </a:solidFill>
            </a:endParaRPr>
          </a:p>
        </p:txBody>
      </p:sp>
      <p:sp>
        <p:nvSpPr>
          <p:cNvPr id="11" name="吹き出し: 線 13">
            <a:extLst>
              <a:ext uri="{FF2B5EF4-FFF2-40B4-BE49-F238E27FC236}">
                <a16:creationId xmlns="" xmlns:a16="http://schemas.microsoft.com/office/drawing/2014/main" id="{AF6357D4-AFC2-40B8-9A95-7DA550C4A07C}"/>
              </a:ext>
            </a:extLst>
          </p:cNvPr>
          <p:cNvSpPr/>
          <p:nvPr/>
        </p:nvSpPr>
        <p:spPr>
          <a:xfrm>
            <a:off x="7422104" y="3327835"/>
            <a:ext cx="4197159" cy="1082502"/>
          </a:xfrm>
          <a:prstGeom prst="borderCallout1">
            <a:avLst>
              <a:gd name="adj1" fmla="val 36594"/>
              <a:gd name="adj2" fmla="val 545"/>
              <a:gd name="adj3" fmla="val 161073"/>
              <a:gd name="adj4" fmla="val -22561"/>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②</a:t>
            </a:r>
            <a:r>
              <a:rPr lang="ja-JP" altLang="ja-JP" dirty="0" smtClean="0">
                <a:solidFill>
                  <a:schemeClr val="tx1"/>
                </a:solidFill>
              </a:rPr>
              <a:t>表示</a:t>
            </a:r>
            <a:r>
              <a:rPr lang="ja-JP" altLang="ja-JP" dirty="0">
                <a:solidFill>
                  <a:schemeClr val="tx1"/>
                </a:solidFill>
              </a:rPr>
              <a:t>された問題を回答していきます。</a:t>
            </a:r>
          </a:p>
          <a:p>
            <a:r>
              <a:rPr lang="ja-JP" altLang="ja-JP" dirty="0">
                <a:solidFill>
                  <a:schemeClr val="tx1"/>
                </a:solidFill>
              </a:rPr>
              <a:t>次のページをクリックすると次の問題に移ります</a:t>
            </a:r>
          </a:p>
        </p:txBody>
      </p:sp>
      <p:sp>
        <p:nvSpPr>
          <p:cNvPr id="12" name="角丸四角形 11"/>
          <p:cNvSpPr/>
          <p:nvPr/>
        </p:nvSpPr>
        <p:spPr>
          <a:xfrm>
            <a:off x="5519748" y="5064850"/>
            <a:ext cx="1371752" cy="597472"/>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角丸四角形 12"/>
          <p:cNvSpPr/>
          <p:nvPr/>
        </p:nvSpPr>
        <p:spPr>
          <a:xfrm>
            <a:off x="3204266" y="9110344"/>
            <a:ext cx="2117542" cy="652336"/>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吹き出し: 線 13">
            <a:extLst>
              <a:ext uri="{FF2B5EF4-FFF2-40B4-BE49-F238E27FC236}">
                <a16:creationId xmlns="" xmlns:a16="http://schemas.microsoft.com/office/drawing/2014/main" id="{AF6357D4-AFC2-40B8-9A95-7DA550C4A07C}"/>
              </a:ext>
            </a:extLst>
          </p:cNvPr>
          <p:cNvSpPr/>
          <p:nvPr/>
        </p:nvSpPr>
        <p:spPr>
          <a:xfrm>
            <a:off x="7275548" y="7092338"/>
            <a:ext cx="4197159" cy="1082502"/>
          </a:xfrm>
          <a:prstGeom prst="borderCallout1">
            <a:avLst>
              <a:gd name="adj1" fmla="val 36594"/>
              <a:gd name="adj2" fmla="val 545"/>
              <a:gd name="adj3" fmla="val 189793"/>
              <a:gd name="adj4" fmla="val -43476"/>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③</a:t>
            </a:r>
            <a:r>
              <a:rPr lang="ja-JP" altLang="ja-JP" dirty="0" smtClean="0">
                <a:solidFill>
                  <a:schemeClr val="tx1"/>
                </a:solidFill>
              </a:rPr>
              <a:t>すべて</a:t>
            </a:r>
            <a:r>
              <a:rPr lang="ja-JP" altLang="ja-JP" dirty="0">
                <a:solidFill>
                  <a:schemeClr val="tx1"/>
                </a:solidFill>
              </a:rPr>
              <a:t>の問題に解答した後、</a:t>
            </a:r>
          </a:p>
          <a:p>
            <a:r>
              <a:rPr lang="ja-JP" altLang="ja-JP" dirty="0">
                <a:solidFill>
                  <a:schemeClr val="tx1"/>
                </a:solidFill>
              </a:rPr>
              <a:t>「すべてを送信して終了する」をクリックします</a:t>
            </a:r>
          </a:p>
        </p:txBody>
      </p:sp>
      <p:sp>
        <p:nvSpPr>
          <p:cNvPr id="15" name="吹き出し: 線 13">
            <a:extLst>
              <a:ext uri="{FF2B5EF4-FFF2-40B4-BE49-F238E27FC236}">
                <a16:creationId xmlns="" xmlns:a16="http://schemas.microsoft.com/office/drawing/2014/main" id="{AF6357D4-AFC2-40B8-9A95-7DA550C4A07C}"/>
              </a:ext>
            </a:extLst>
          </p:cNvPr>
          <p:cNvSpPr/>
          <p:nvPr/>
        </p:nvSpPr>
        <p:spPr>
          <a:xfrm>
            <a:off x="7422104" y="9938172"/>
            <a:ext cx="4489862" cy="1698996"/>
          </a:xfrm>
          <a:prstGeom prst="borderCallout1">
            <a:avLst>
              <a:gd name="adj1" fmla="val 36594"/>
              <a:gd name="adj2" fmla="val 545"/>
              <a:gd name="adj3" fmla="val 91898"/>
              <a:gd name="adj4" fmla="val -33595"/>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④</a:t>
            </a:r>
            <a:r>
              <a:rPr lang="ja-JP" altLang="ja-JP" dirty="0" smtClean="0">
                <a:solidFill>
                  <a:schemeClr val="tx1"/>
                </a:solidFill>
              </a:rPr>
              <a:t>必ず</a:t>
            </a:r>
            <a:r>
              <a:rPr lang="ja-JP" altLang="ja-JP" dirty="0">
                <a:solidFill>
                  <a:schemeClr val="tx1"/>
                </a:solidFill>
              </a:rPr>
              <a:t>「すべてを送信して終了する」を</a:t>
            </a:r>
          </a:p>
          <a:p>
            <a:r>
              <a:rPr lang="ja-JP" altLang="ja-JP" dirty="0">
                <a:solidFill>
                  <a:schemeClr val="tx1"/>
                </a:solidFill>
              </a:rPr>
              <a:t>クリックしてください。</a:t>
            </a:r>
          </a:p>
          <a:p>
            <a:r>
              <a:rPr lang="ja-JP" altLang="ja-JP" dirty="0">
                <a:solidFill>
                  <a:schemeClr val="tx1"/>
                </a:solidFill>
              </a:rPr>
              <a:t>これをクリックしないとテストを完了したことになりません</a:t>
            </a:r>
          </a:p>
        </p:txBody>
      </p:sp>
      <p:sp>
        <p:nvSpPr>
          <p:cNvPr id="16" name="角丸四角形 15"/>
          <p:cNvSpPr/>
          <p:nvPr/>
        </p:nvSpPr>
        <p:spPr>
          <a:xfrm>
            <a:off x="2771450" y="11311000"/>
            <a:ext cx="3135574" cy="652336"/>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吹き出し: 線 13">
            <a:extLst>
              <a:ext uri="{FF2B5EF4-FFF2-40B4-BE49-F238E27FC236}">
                <a16:creationId xmlns="" xmlns:a16="http://schemas.microsoft.com/office/drawing/2014/main" id="{AF6357D4-AFC2-40B8-9A95-7DA550C4A07C}"/>
              </a:ext>
            </a:extLst>
          </p:cNvPr>
          <p:cNvSpPr/>
          <p:nvPr/>
        </p:nvSpPr>
        <p:spPr>
          <a:xfrm>
            <a:off x="7422104" y="12991511"/>
            <a:ext cx="4489862" cy="1082502"/>
          </a:xfrm>
          <a:prstGeom prst="borderCallout1">
            <a:avLst>
              <a:gd name="adj1" fmla="val 36594"/>
              <a:gd name="adj2" fmla="val 545"/>
              <a:gd name="adj3" fmla="val 127284"/>
              <a:gd name="adj4" fmla="val -2299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⑤</a:t>
            </a:r>
            <a:r>
              <a:rPr lang="ja-JP" altLang="ja-JP" dirty="0" smtClean="0">
                <a:solidFill>
                  <a:schemeClr val="tx1"/>
                </a:solidFill>
              </a:rPr>
              <a:t>最後</a:t>
            </a:r>
            <a:r>
              <a:rPr lang="ja-JP" altLang="ja-JP" dirty="0">
                <a:solidFill>
                  <a:schemeClr val="tx1"/>
                </a:solidFill>
              </a:rPr>
              <a:t>に得点と正解が表示されて</a:t>
            </a:r>
          </a:p>
          <a:p>
            <a:r>
              <a:rPr lang="ja-JP" altLang="ja-JP" dirty="0">
                <a:solidFill>
                  <a:schemeClr val="tx1"/>
                </a:solidFill>
              </a:rPr>
              <a:t>終了になります。</a:t>
            </a:r>
          </a:p>
          <a:p>
            <a:r>
              <a:rPr lang="ja-JP" altLang="ja-JP" dirty="0">
                <a:solidFill>
                  <a:schemeClr val="tx1"/>
                </a:solidFill>
              </a:rPr>
              <a:t>解説は用意されていないことも</a:t>
            </a:r>
            <a:r>
              <a:rPr lang="ja-JP" altLang="ja-JP" dirty="0" smtClean="0">
                <a:solidFill>
                  <a:schemeClr val="tx1"/>
                </a:solidFill>
              </a:rPr>
              <a:t>ありま</a:t>
            </a:r>
            <a:r>
              <a:rPr lang="ja-JP" altLang="en-US" dirty="0" smtClean="0">
                <a:solidFill>
                  <a:schemeClr val="tx1"/>
                </a:solidFill>
              </a:rPr>
              <a:t>す</a:t>
            </a:r>
            <a:endParaRPr lang="ja-JP" altLang="ja-JP" dirty="0">
              <a:solidFill>
                <a:schemeClr val="tx1"/>
              </a:solidFill>
            </a:endParaRPr>
          </a:p>
        </p:txBody>
      </p:sp>
      <p:sp>
        <p:nvSpPr>
          <p:cNvPr id="3" name="スライド番号プレースホルダー 2"/>
          <p:cNvSpPr>
            <a:spLocks noGrp="1"/>
          </p:cNvSpPr>
          <p:nvPr>
            <p:ph type="sldNum" sz="quarter" idx="12"/>
          </p:nvPr>
        </p:nvSpPr>
        <p:spPr/>
        <p:txBody>
          <a:bodyPr/>
          <a:lstStyle/>
          <a:p>
            <a:fld id="{E5F69015-63F7-4C01-A9BA-5F009E4E6493}" type="slidenum">
              <a:rPr kumimoji="1" lang="ja-JP" altLang="en-US" sz="2400" smtClean="0"/>
              <a:t>12</a:t>
            </a:fld>
            <a:endParaRPr kumimoji="1" lang="ja-JP" altLang="en-US" sz="2400" dirty="0"/>
          </a:p>
        </p:txBody>
      </p:sp>
    </p:spTree>
    <p:extLst>
      <p:ext uri="{BB962C8B-B14F-4D97-AF65-F5344CB8AC3E}">
        <p14:creationId xmlns:p14="http://schemas.microsoft.com/office/powerpoint/2010/main" val="203007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109728"/>
            <a:ext cx="6016752" cy="822960"/>
          </a:xfrm>
        </p:spPr>
        <p:txBody>
          <a:bodyPr>
            <a:normAutofit fontScale="90000"/>
          </a:bodyPr>
          <a:lstStyle/>
          <a:p>
            <a:r>
              <a:rPr kumimoji="1" lang="ja-JP" altLang="en-US" dirty="0" smtClean="0"/>
              <a:t>教員への質問方法</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153" y="2271647"/>
            <a:ext cx="9277672" cy="422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981456" y="928547"/>
            <a:ext cx="7321296" cy="369332"/>
          </a:xfrm>
          <a:prstGeom prst="rect">
            <a:avLst/>
          </a:prstGeom>
        </p:spPr>
        <p:txBody>
          <a:bodyPr wrap="square">
            <a:spAutoFit/>
          </a:bodyPr>
          <a:lstStyle/>
          <a:p>
            <a:r>
              <a:rPr lang="en-US" altLang="ja-JP" dirty="0"/>
              <a:t>Moodle</a:t>
            </a:r>
            <a:r>
              <a:rPr lang="ja-JP" altLang="ja-JP" dirty="0"/>
              <a:t>上</a:t>
            </a:r>
            <a:r>
              <a:rPr lang="ja-JP" altLang="ja-JP" dirty="0" smtClean="0"/>
              <a:t>で</a:t>
            </a:r>
            <a:r>
              <a:rPr lang="ja-JP" altLang="en-US" dirty="0"/>
              <a:t>教員</a:t>
            </a:r>
            <a:r>
              <a:rPr lang="ja-JP" altLang="ja-JP" dirty="0" smtClean="0"/>
              <a:t>に</a:t>
            </a:r>
            <a:r>
              <a:rPr lang="ja-JP" altLang="ja-JP" dirty="0"/>
              <a:t>メッセージを送りたい時の操作方法です</a:t>
            </a:r>
            <a:endParaRPr lang="ja-JP" altLang="en-US" dirty="0"/>
          </a:p>
        </p:txBody>
      </p:sp>
      <p:sp>
        <p:nvSpPr>
          <p:cNvPr id="8" name="吹き出し: 線 13">
            <a:extLst>
              <a:ext uri="{FF2B5EF4-FFF2-40B4-BE49-F238E27FC236}">
                <a16:creationId xmlns="" xmlns:a16="http://schemas.microsoft.com/office/drawing/2014/main" id="{AF6357D4-AFC2-40B8-9A95-7DA550C4A07C}"/>
              </a:ext>
            </a:extLst>
          </p:cNvPr>
          <p:cNvSpPr/>
          <p:nvPr/>
        </p:nvSpPr>
        <p:spPr>
          <a:xfrm>
            <a:off x="6011823" y="1297310"/>
            <a:ext cx="5857089" cy="681012"/>
          </a:xfrm>
          <a:prstGeom prst="borderCallout1">
            <a:avLst>
              <a:gd name="adj1" fmla="val 92681"/>
              <a:gd name="adj2" fmla="val 47733"/>
              <a:gd name="adj3" fmla="val 159739"/>
              <a:gd name="adj4" fmla="val 51098"/>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正方形/長方形 4"/>
          <p:cNvSpPr/>
          <p:nvPr/>
        </p:nvSpPr>
        <p:spPr>
          <a:xfrm>
            <a:off x="6011823" y="1453150"/>
            <a:ext cx="5724644" cy="369332"/>
          </a:xfrm>
          <a:prstGeom prst="rect">
            <a:avLst/>
          </a:prstGeom>
        </p:spPr>
        <p:txBody>
          <a:bodyPr wrap="none">
            <a:spAutoFit/>
          </a:bodyPr>
          <a:lstStyle/>
          <a:p>
            <a:r>
              <a:rPr lang="ja-JP" altLang="en-US" dirty="0" smtClean="0"/>
              <a:t>①</a:t>
            </a:r>
            <a:r>
              <a:rPr lang="ja-JP" altLang="ja-JP" dirty="0" smtClean="0"/>
              <a:t>科目</a:t>
            </a:r>
            <a:r>
              <a:rPr lang="ja-JP" altLang="ja-JP" dirty="0"/>
              <a:t>を表示し、</a:t>
            </a:r>
            <a:r>
              <a:rPr lang="ja-JP" altLang="ja-JP" dirty="0" smtClean="0"/>
              <a:t>右上</a:t>
            </a:r>
            <a:r>
              <a:rPr lang="ja-JP" altLang="en-US" dirty="0" smtClean="0"/>
              <a:t>　　　</a:t>
            </a:r>
            <a:r>
              <a:rPr lang="ja-JP" altLang="ja-JP" dirty="0" smtClean="0"/>
              <a:t>マーク</a:t>
            </a:r>
            <a:r>
              <a:rPr lang="ja-JP" altLang="ja-JP" dirty="0"/>
              <a:t>をクリックします</a:t>
            </a:r>
            <a:endParaRPr lang="ja-JP" altLang="en-US" dirty="0"/>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8592365" y="1453150"/>
            <a:ext cx="419403" cy="369332"/>
          </a:xfrm>
          <a:prstGeom prst="rect">
            <a:avLst/>
          </a:prstGeom>
          <a:noFill/>
          <a:ln>
            <a:noFill/>
          </a:ln>
        </p:spPr>
      </p:pic>
      <p:pic>
        <p:nvPicPr>
          <p:cNvPr id="12" name="図 11"/>
          <p:cNvPicPr/>
          <p:nvPr/>
        </p:nvPicPr>
        <p:blipFill>
          <a:blip r:embed="rId4">
            <a:extLst>
              <a:ext uri="{28A0092B-C50C-407E-A947-70E740481C1C}">
                <a14:useLocalDpi xmlns:a14="http://schemas.microsoft.com/office/drawing/2010/main" val="0"/>
              </a:ext>
            </a:extLst>
          </a:blip>
          <a:srcRect/>
          <a:stretch>
            <a:fillRect/>
          </a:stretch>
        </p:blipFill>
        <p:spPr bwMode="auto">
          <a:xfrm>
            <a:off x="1578224" y="7664704"/>
            <a:ext cx="3239453" cy="4167632"/>
          </a:xfrm>
          <a:prstGeom prst="rect">
            <a:avLst/>
          </a:prstGeom>
          <a:noFill/>
          <a:ln w="3175">
            <a:solidFill>
              <a:schemeClr val="tx1"/>
            </a:solidFill>
          </a:ln>
        </p:spPr>
      </p:pic>
      <p:pic>
        <p:nvPicPr>
          <p:cNvPr id="13" name="図 12"/>
          <p:cNvPicPr/>
          <p:nvPr/>
        </p:nvPicPr>
        <p:blipFill>
          <a:blip r:embed="rId5">
            <a:extLst>
              <a:ext uri="{28A0092B-C50C-407E-A947-70E740481C1C}">
                <a14:useLocalDpi xmlns:a14="http://schemas.microsoft.com/office/drawing/2010/main" val="0"/>
              </a:ext>
            </a:extLst>
          </a:blip>
          <a:srcRect/>
          <a:stretch>
            <a:fillRect/>
          </a:stretch>
        </p:blipFill>
        <p:spPr bwMode="auto">
          <a:xfrm>
            <a:off x="6639740" y="7536688"/>
            <a:ext cx="3034612" cy="4167632"/>
          </a:xfrm>
          <a:prstGeom prst="rect">
            <a:avLst/>
          </a:prstGeom>
          <a:noFill/>
          <a:ln w="3175">
            <a:solidFill>
              <a:schemeClr val="tx1"/>
            </a:solidFill>
          </a:ln>
        </p:spPr>
      </p:pic>
      <p:pic>
        <p:nvPicPr>
          <p:cNvPr id="14" name="図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153" y="12319000"/>
            <a:ext cx="3842943" cy="3573272"/>
          </a:xfrm>
          <a:prstGeom prst="rect">
            <a:avLst/>
          </a:prstGeom>
          <a:noFill/>
          <a:ln w="3175">
            <a:solidFill>
              <a:schemeClr val="tx1"/>
            </a:solidFill>
          </a:ln>
        </p:spPr>
      </p:pic>
      <p:sp>
        <p:nvSpPr>
          <p:cNvPr id="15" name="角丸四角形 14"/>
          <p:cNvSpPr/>
          <p:nvPr/>
        </p:nvSpPr>
        <p:spPr>
          <a:xfrm>
            <a:off x="7901803" y="11125136"/>
            <a:ext cx="1109966" cy="451168"/>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角丸四角形 15"/>
          <p:cNvSpPr/>
          <p:nvPr/>
        </p:nvSpPr>
        <p:spPr>
          <a:xfrm>
            <a:off x="6775921" y="7873872"/>
            <a:ext cx="2026145" cy="333375"/>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角丸四角形 16"/>
          <p:cNvSpPr/>
          <p:nvPr/>
        </p:nvSpPr>
        <p:spPr>
          <a:xfrm>
            <a:off x="2748608" y="7853489"/>
            <a:ext cx="1381125" cy="333375"/>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角丸四角形 17"/>
          <p:cNvSpPr/>
          <p:nvPr/>
        </p:nvSpPr>
        <p:spPr>
          <a:xfrm>
            <a:off x="2728061" y="15422816"/>
            <a:ext cx="2410867" cy="333375"/>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吹き出し: 線 13">
            <a:extLst>
              <a:ext uri="{FF2B5EF4-FFF2-40B4-BE49-F238E27FC236}">
                <a16:creationId xmlns="" xmlns:a16="http://schemas.microsoft.com/office/drawing/2014/main" id="{AF6357D4-AFC2-40B8-9A95-7DA550C4A07C}"/>
              </a:ext>
            </a:extLst>
          </p:cNvPr>
          <p:cNvSpPr/>
          <p:nvPr/>
        </p:nvSpPr>
        <p:spPr>
          <a:xfrm>
            <a:off x="1927098" y="6871577"/>
            <a:ext cx="3660648" cy="665111"/>
          </a:xfrm>
          <a:prstGeom prst="borderCallout1">
            <a:avLst>
              <a:gd name="adj1" fmla="val 102481"/>
              <a:gd name="adj2" fmla="val 49733"/>
              <a:gd name="adj3" fmla="val 135828"/>
              <a:gd name="adj4" fmla="val 46078"/>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②</a:t>
            </a:r>
            <a:r>
              <a:rPr lang="ja-JP" altLang="ja-JP" dirty="0" smtClean="0">
                <a:solidFill>
                  <a:schemeClr val="tx1"/>
                </a:solidFill>
              </a:rPr>
              <a:t>新しい</a:t>
            </a:r>
            <a:r>
              <a:rPr lang="ja-JP" altLang="ja-JP" dirty="0">
                <a:solidFill>
                  <a:schemeClr val="tx1"/>
                </a:solidFill>
              </a:rPr>
              <a:t>メッセージをクリック</a:t>
            </a:r>
          </a:p>
        </p:txBody>
      </p:sp>
      <p:sp>
        <p:nvSpPr>
          <p:cNvPr id="20" name="吹き出し: 線 13">
            <a:extLst>
              <a:ext uri="{FF2B5EF4-FFF2-40B4-BE49-F238E27FC236}">
                <a16:creationId xmlns="" xmlns:a16="http://schemas.microsoft.com/office/drawing/2014/main" id="{AF6357D4-AFC2-40B8-9A95-7DA550C4A07C}"/>
              </a:ext>
            </a:extLst>
          </p:cNvPr>
          <p:cNvSpPr/>
          <p:nvPr/>
        </p:nvSpPr>
        <p:spPr>
          <a:xfrm>
            <a:off x="8456786" y="8650225"/>
            <a:ext cx="3286506" cy="1499616"/>
          </a:xfrm>
          <a:prstGeom prst="borderCallout1">
            <a:avLst>
              <a:gd name="adj1" fmla="val 102481"/>
              <a:gd name="adj2" fmla="val 33221"/>
              <a:gd name="adj3" fmla="val 166166"/>
              <a:gd name="adj4" fmla="val -1891"/>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③</a:t>
            </a:r>
            <a:r>
              <a:rPr lang="ja-JP" altLang="ja-JP" dirty="0" smtClean="0">
                <a:solidFill>
                  <a:schemeClr val="tx1"/>
                </a:solidFill>
              </a:rPr>
              <a:t>コンタクト</a:t>
            </a:r>
            <a:r>
              <a:rPr lang="ja-JP" altLang="ja-JP" dirty="0">
                <a:solidFill>
                  <a:schemeClr val="tx1"/>
                </a:solidFill>
              </a:rPr>
              <a:t>をクリックし、</a:t>
            </a:r>
          </a:p>
          <a:p>
            <a:r>
              <a:rPr lang="ja-JP" altLang="ja-JP" dirty="0">
                <a:solidFill>
                  <a:schemeClr val="tx1"/>
                </a:solidFill>
              </a:rPr>
              <a:t>「ユーザーまたはコースを検索」先生の名前・科目名で検索します</a:t>
            </a:r>
          </a:p>
        </p:txBody>
      </p:sp>
      <p:sp>
        <p:nvSpPr>
          <p:cNvPr id="21" name="吹き出し: 線 13">
            <a:extLst>
              <a:ext uri="{FF2B5EF4-FFF2-40B4-BE49-F238E27FC236}">
                <a16:creationId xmlns="" xmlns:a16="http://schemas.microsoft.com/office/drawing/2014/main" id="{AF6357D4-AFC2-40B8-9A95-7DA550C4A07C}"/>
              </a:ext>
            </a:extLst>
          </p:cNvPr>
          <p:cNvSpPr/>
          <p:nvPr/>
        </p:nvSpPr>
        <p:spPr>
          <a:xfrm>
            <a:off x="5587746" y="13383306"/>
            <a:ext cx="5695950" cy="1082502"/>
          </a:xfrm>
          <a:prstGeom prst="borderCallout1">
            <a:avLst>
              <a:gd name="adj1" fmla="val 100792"/>
              <a:gd name="adj2" fmla="val 7288"/>
              <a:gd name="adj3" fmla="val 183037"/>
              <a:gd name="adj4" fmla="val -1772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⑤</a:t>
            </a:r>
            <a:r>
              <a:rPr lang="ja-JP" altLang="ja-JP" dirty="0" smtClean="0">
                <a:solidFill>
                  <a:schemeClr val="tx1"/>
                </a:solidFill>
              </a:rPr>
              <a:t>メッセージ</a:t>
            </a:r>
            <a:r>
              <a:rPr lang="ja-JP" altLang="ja-JP" dirty="0">
                <a:solidFill>
                  <a:schemeClr val="tx1"/>
                </a:solidFill>
              </a:rPr>
              <a:t>を入力し、「送信」をクリックします。</a:t>
            </a:r>
          </a:p>
          <a:p>
            <a:r>
              <a:rPr lang="ja-JP" altLang="ja-JP" dirty="0">
                <a:solidFill>
                  <a:schemeClr val="tx1"/>
                </a:solidFill>
              </a:rPr>
              <a:t>これで、送信完了です。</a:t>
            </a:r>
          </a:p>
        </p:txBody>
      </p:sp>
      <p:sp>
        <p:nvSpPr>
          <p:cNvPr id="22" name="吹き出し: 線 13">
            <a:extLst>
              <a:ext uri="{FF2B5EF4-FFF2-40B4-BE49-F238E27FC236}">
                <a16:creationId xmlns="" xmlns:a16="http://schemas.microsoft.com/office/drawing/2014/main" id="{AF6357D4-AFC2-40B8-9A95-7DA550C4A07C}"/>
              </a:ext>
            </a:extLst>
          </p:cNvPr>
          <p:cNvSpPr/>
          <p:nvPr/>
        </p:nvSpPr>
        <p:spPr>
          <a:xfrm>
            <a:off x="1927098" y="9287948"/>
            <a:ext cx="3083814" cy="825316"/>
          </a:xfrm>
          <a:prstGeom prst="borderCallout1">
            <a:avLst>
              <a:gd name="adj1" fmla="val -3881"/>
              <a:gd name="adj2" fmla="val 32628"/>
              <a:gd name="adj3" fmla="val -134054"/>
              <a:gd name="adj4" fmla="val 606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solidFill>
                  <a:schemeClr val="tx1"/>
                </a:solidFill>
              </a:rPr>
              <a:t>自分に届いたメッセージもこちらで確認できます</a:t>
            </a:r>
          </a:p>
        </p:txBody>
      </p:sp>
      <p:sp>
        <p:nvSpPr>
          <p:cNvPr id="23" name="吹き出し: 線 13">
            <a:extLst>
              <a:ext uri="{FF2B5EF4-FFF2-40B4-BE49-F238E27FC236}">
                <a16:creationId xmlns="" xmlns:a16="http://schemas.microsoft.com/office/drawing/2014/main" id="{AF6357D4-AFC2-40B8-9A95-7DA550C4A07C}"/>
              </a:ext>
            </a:extLst>
          </p:cNvPr>
          <p:cNvSpPr/>
          <p:nvPr/>
        </p:nvSpPr>
        <p:spPr>
          <a:xfrm>
            <a:off x="4322555" y="12275312"/>
            <a:ext cx="4551590" cy="665111"/>
          </a:xfrm>
          <a:prstGeom prst="borderCallout1">
            <a:avLst>
              <a:gd name="adj1" fmla="val 102481"/>
              <a:gd name="adj2" fmla="val 1562"/>
              <a:gd name="adj3" fmla="val 174323"/>
              <a:gd name="adj4" fmla="val -16036"/>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④</a:t>
            </a:r>
            <a:r>
              <a:rPr lang="ja-JP" altLang="ja-JP" dirty="0" smtClean="0">
                <a:solidFill>
                  <a:schemeClr val="tx1"/>
                </a:solidFill>
              </a:rPr>
              <a:t>メッセージ</a:t>
            </a:r>
            <a:r>
              <a:rPr lang="ja-JP" altLang="ja-JP" dirty="0">
                <a:solidFill>
                  <a:schemeClr val="tx1"/>
                </a:solidFill>
              </a:rPr>
              <a:t>を送りたい宛先を選択します</a:t>
            </a:r>
          </a:p>
        </p:txBody>
      </p:sp>
      <p:sp>
        <p:nvSpPr>
          <p:cNvPr id="24" name="角丸四角形 23"/>
          <p:cNvSpPr/>
          <p:nvPr/>
        </p:nvSpPr>
        <p:spPr>
          <a:xfrm>
            <a:off x="1394737" y="13293076"/>
            <a:ext cx="2026145" cy="477787"/>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スライド番号プレースホルダー 2"/>
          <p:cNvSpPr>
            <a:spLocks noGrp="1"/>
          </p:cNvSpPr>
          <p:nvPr>
            <p:ph type="sldNum" sz="quarter" idx="12"/>
          </p:nvPr>
        </p:nvSpPr>
        <p:spPr/>
        <p:txBody>
          <a:bodyPr/>
          <a:lstStyle/>
          <a:p>
            <a:fld id="{E5F69015-63F7-4C01-A9BA-5F009E4E6493}" type="slidenum">
              <a:rPr kumimoji="1" lang="ja-JP" altLang="en-US" sz="2400" smtClean="0"/>
              <a:t>13</a:t>
            </a:fld>
            <a:endParaRPr kumimoji="1" lang="ja-JP" altLang="en-US" sz="2400" dirty="0"/>
          </a:p>
        </p:txBody>
      </p:sp>
    </p:spTree>
    <p:extLst>
      <p:ext uri="{BB962C8B-B14F-4D97-AF65-F5344CB8AC3E}">
        <p14:creationId xmlns:p14="http://schemas.microsoft.com/office/powerpoint/2010/main" val="227170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3232" y="144273"/>
            <a:ext cx="9601200" cy="843279"/>
          </a:xfrm>
        </p:spPr>
        <p:txBody>
          <a:bodyPr>
            <a:normAutofit fontScale="90000"/>
          </a:bodyPr>
          <a:lstStyle/>
          <a:p>
            <a:r>
              <a:rPr kumimoji="1" lang="ja-JP" altLang="en-US" dirty="0" smtClean="0"/>
              <a:t>評価を確認する方法</a:t>
            </a:r>
            <a:endParaRPr kumimoji="1" lang="ja-JP" altLang="en-US" dirty="0"/>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716913"/>
            <a:ext cx="5987033" cy="4994783"/>
          </a:xfrm>
          <a:prstGeom prst="rect">
            <a:avLst/>
          </a:prstGeom>
          <a:noFill/>
          <a:ln>
            <a:noFill/>
          </a:ln>
        </p:spPr>
      </p:pic>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1312848" y="7721846"/>
            <a:ext cx="5086350" cy="2924937"/>
          </a:xfrm>
          <a:prstGeom prst="rect">
            <a:avLst/>
          </a:prstGeom>
          <a:noFill/>
          <a:ln>
            <a:noFill/>
          </a:ln>
        </p:spPr>
      </p:pic>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1346454" y="11684316"/>
            <a:ext cx="4895850" cy="4244532"/>
          </a:xfrm>
          <a:prstGeom prst="rect">
            <a:avLst/>
          </a:prstGeom>
          <a:noFill/>
          <a:ln>
            <a:noFill/>
          </a:ln>
        </p:spPr>
      </p:pic>
      <p:pic>
        <p:nvPicPr>
          <p:cNvPr id="7" name="図 6"/>
          <p:cNvPicPr/>
          <p:nvPr/>
        </p:nvPicPr>
        <p:blipFill>
          <a:blip r:embed="rId5">
            <a:extLst>
              <a:ext uri="{28A0092B-C50C-407E-A947-70E740481C1C}">
                <a14:useLocalDpi xmlns:a14="http://schemas.microsoft.com/office/drawing/2010/main" val="0"/>
              </a:ext>
            </a:extLst>
          </a:blip>
          <a:srcRect/>
          <a:stretch>
            <a:fillRect/>
          </a:stretch>
        </p:blipFill>
        <p:spPr bwMode="auto">
          <a:xfrm>
            <a:off x="6597777" y="14722221"/>
            <a:ext cx="5000625" cy="1052830"/>
          </a:xfrm>
          <a:prstGeom prst="rect">
            <a:avLst/>
          </a:prstGeom>
          <a:noFill/>
          <a:ln>
            <a:noFill/>
          </a:ln>
        </p:spPr>
      </p:pic>
      <p:sp>
        <p:nvSpPr>
          <p:cNvPr id="8" name="正方形/長方形 7"/>
          <p:cNvSpPr/>
          <p:nvPr/>
        </p:nvSpPr>
        <p:spPr>
          <a:xfrm>
            <a:off x="1035559" y="907011"/>
            <a:ext cx="8785098" cy="646331"/>
          </a:xfrm>
          <a:prstGeom prst="rect">
            <a:avLst/>
          </a:prstGeom>
        </p:spPr>
        <p:txBody>
          <a:bodyPr wrap="square">
            <a:spAutoFit/>
          </a:bodyPr>
          <a:lstStyle/>
          <a:p>
            <a:r>
              <a:rPr lang="ja-JP" altLang="ja-JP" dirty="0"/>
              <a:t>小テストや課題レポートの点数や評価のことを評定と呼びます。</a:t>
            </a:r>
          </a:p>
          <a:p>
            <a:r>
              <a:rPr lang="ja-JP" altLang="ja-JP" dirty="0"/>
              <a:t>各コースの評定をクリックすると点数や評価をまとめて確認することができます</a:t>
            </a:r>
            <a:endParaRPr lang="ja-JP" altLang="en-US" dirty="0"/>
          </a:p>
        </p:txBody>
      </p:sp>
      <p:sp>
        <p:nvSpPr>
          <p:cNvPr id="9" name="楕円 17"/>
          <p:cNvSpPr/>
          <p:nvPr/>
        </p:nvSpPr>
        <p:spPr>
          <a:xfrm>
            <a:off x="1035559" y="2330513"/>
            <a:ext cx="1543049" cy="6953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正方形/長方形 9"/>
          <p:cNvSpPr/>
          <p:nvPr/>
        </p:nvSpPr>
        <p:spPr>
          <a:xfrm>
            <a:off x="4364735" y="2715894"/>
            <a:ext cx="638175" cy="34861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正方形/長方形 10"/>
          <p:cNvSpPr/>
          <p:nvPr/>
        </p:nvSpPr>
        <p:spPr>
          <a:xfrm>
            <a:off x="876984" y="6938478"/>
            <a:ext cx="2954655" cy="369332"/>
          </a:xfrm>
          <a:prstGeom prst="rect">
            <a:avLst/>
          </a:prstGeom>
        </p:spPr>
        <p:txBody>
          <a:bodyPr wrap="none">
            <a:spAutoFit/>
          </a:bodyPr>
          <a:lstStyle/>
          <a:p>
            <a:r>
              <a:rPr lang="ja-JP" altLang="en-US" b="1" dirty="0" smtClean="0"/>
              <a:t>①</a:t>
            </a:r>
            <a:r>
              <a:rPr lang="ja-JP" altLang="ja-JP" b="1" dirty="0" smtClean="0"/>
              <a:t>小テスト</a:t>
            </a:r>
            <a:r>
              <a:rPr lang="ja-JP" altLang="ja-JP" b="1" dirty="0"/>
              <a:t>を確認する方法</a:t>
            </a:r>
            <a:endParaRPr lang="ja-JP" altLang="ja-JP" dirty="0"/>
          </a:p>
        </p:txBody>
      </p:sp>
      <p:sp>
        <p:nvSpPr>
          <p:cNvPr id="12" name="正方形/長方形 11"/>
          <p:cNvSpPr/>
          <p:nvPr/>
        </p:nvSpPr>
        <p:spPr>
          <a:xfrm>
            <a:off x="1200150" y="7352514"/>
            <a:ext cx="5262979" cy="369332"/>
          </a:xfrm>
          <a:prstGeom prst="rect">
            <a:avLst/>
          </a:prstGeom>
        </p:spPr>
        <p:txBody>
          <a:bodyPr wrap="none">
            <a:spAutoFit/>
          </a:bodyPr>
          <a:lstStyle/>
          <a:p>
            <a:r>
              <a:rPr lang="ja-JP" altLang="ja-JP" dirty="0"/>
              <a:t>小テストで個別に評価を確認することができます</a:t>
            </a:r>
            <a:endParaRPr lang="ja-JP" altLang="en-US" dirty="0"/>
          </a:p>
        </p:txBody>
      </p:sp>
      <p:sp>
        <p:nvSpPr>
          <p:cNvPr id="13" name="正方形/長方形 12"/>
          <p:cNvSpPr/>
          <p:nvPr/>
        </p:nvSpPr>
        <p:spPr>
          <a:xfrm>
            <a:off x="2002918" y="10028363"/>
            <a:ext cx="3333750" cy="6464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楕円 3"/>
          <p:cNvSpPr/>
          <p:nvPr/>
        </p:nvSpPr>
        <p:spPr>
          <a:xfrm>
            <a:off x="5263516" y="9311320"/>
            <a:ext cx="895350" cy="552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吹き出し: 線 13">
            <a:extLst>
              <a:ext uri="{FF2B5EF4-FFF2-40B4-BE49-F238E27FC236}">
                <a16:creationId xmlns="" xmlns:a16="http://schemas.microsoft.com/office/drawing/2014/main" id="{AF6357D4-AFC2-40B8-9A95-7DA550C4A07C}"/>
              </a:ext>
            </a:extLst>
          </p:cNvPr>
          <p:cNvSpPr/>
          <p:nvPr/>
        </p:nvSpPr>
        <p:spPr>
          <a:xfrm>
            <a:off x="6691122" y="7857251"/>
            <a:ext cx="4813934" cy="1545509"/>
          </a:xfrm>
          <a:prstGeom prst="borderCallout1">
            <a:avLst>
              <a:gd name="adj1" fmla="val 67660"/>
              <a:gd name="adj2" fmla="val 830"/>
              <a:gd name="adj3" fmla="val 103606"/>
              <a:gd name="adj4" fmla="val -12298"/>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solidFill>
                  <a:schemeClr val="tx1"/>
                </a:solidFill>
              </a:rPr>
              <a:t>レビューをクリックするとテストの</a:t>
            </a:r>
          </a:p>
          <a:p>
            <a:r>
              <a:rPr lang="ja-JP" altLang="ja-JP" dirty="0">
                <a:solidFill>
                  <a:schemeClr val="tx1"/>
                </a:solidFill>
              </a:rPr>
              <a:t>解答や解説を確認することができます。</a:t>
            </a:r>
          </a:p>
          <a:p>
            <a:r>
              <a:rPr lang="ja-JP" altLang="ja-JP" dirty="0">
                <a:solidFill>
                  <a:schemeClr val="tx1"/>
                </a:solidFill>
              </a:rPr>
              <a:t>授業によっては無効になっていることもあります</a:t>
            </a:r>
          </a:p>
        </p:txBody>
      </p:sp>
      <p:sp>
        <p:nvSpPr>
          <p:cNvPr id="16" name="正方形/長方形 15"/>
          <p:cNvSpPr/>
          <p:nvPr/>
        </p:nvSpPr>
        <p:spPr>
          <a:xfrm>
            <a:off x="839724" y="10945652"/>
            <a:ext cx="2954655" cy="369332"/>
          </a:xfrm>
          <a:prstGeom prst="rect">
            <a:avLst/>
          </a:prstGeom>
        </p:spPr>
        <p:txBody>
          <a:bodyPr wrap="none">
            <a:spAutoFit/>
          </a:bodyPr>
          <a:lstStyle/>
          <a:p>
            <a:r>
              <a:rPr lang="ja-JP" altLang="en-US" b="1" dirty="0" smtClean="0"/>
              <a:t>②</a:t>
            </a:r>
            <a:r>
              <a:rPr lang="ja-JP" altLang="ja-JP" b="1" dirty="0" smtClean="0"/>
              <a:t>課題</a:t>
            </a:r>
            <a:r>
              <a:rPr lang="ja-JP" altLang="ja-JP" b="1" dirty="0"/>
              <a:t>評価を確認する方法</a:t>
            </a:r>
            <a:endParaRPr lang="ja-JP" altLang="ja-JP" dirty="0"/>
          </a:p>
        </p:txBody>
      </p:sp>
      <p:sp>
        <p:nvSpPr>
          <p:cNvPr id="17" name="正方形/長方形 16"/>
          <p:cNvSpPr/>
          <p:nvPr/>
        </p:nvSpPr>
        <p:spPr>
          <a:xfrm>
            <a:off x="1280766" y="11314984"/>
            <a:ext cx="5493812" cy="369332"/>
          </a:xfrm>
          <a:prstGeom prst="rect">
            <a:avLst/>
          </a:prstGeom>
        </p:spPr>
        <p:txBody>
          <a:bodyPr wrap="none">
            <a:spAutoFit/>
          </a:bodyPr>
          <a:lstStyle/>
          <a:p>
            <a:r>
              <a:rPr lang="ja-JP" altLang="ja-JP" dirty="0"/>
              <a:t>課題ページで個別に評価を確認することができます</a:t>
            </a:r>
            <a:endParaRPr lang="ja-JP" altLang="en-US" dirty="0"/>
          </a:p>
        </p:txBody>
      </p:sp>
      <p:sp>
        <p:nvSpPr>
          <p:cNvPr id="18" name="正方形/長方形 17"/>
          <p:cNvSpPr/>
          <p:nvPr/>
        </p:nvSpPr>
        <p:spPr>
          <a:xfrm>
            <a:off x="8582025" y="15248636"/>
            <a:ext cx="1428750" cy="647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楕円 5"/>
          <p:cNvSpPr/>
          <p:nvPr/>
        </p:nvSpPr>
        <p:spPr>
          <a:xfrm>
            <a:off x="2691384" y="14122146"/>
            <a:ext cx="1733550"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吹き出し: 線 13">
            <a:extLst>
              <a:ext uri="{FF2B5EF4-FFF2-40B4-BE49-F238E27FC236}">
                <a16:creationId xmlns="" xmlns:a16="http://schemas.microsoft.com/office/drawing/2014/main" id="{AF6357D4-AFC2-40B8-9A95-7DA550C4A07C}"/>
              </a:ext>
            </a:extLst>
          </p:cNvPr>
          <p:cNvSpPr/>
          <p:nvPr/>
        </p:nvSpPr>
        <p:spPr>
          <a:xfrm>
            <a:off x="6531864" y="11868419"/>
            <a:ext cx="5066538" cy="1170925"/>
          </a:xfrm>
          <a:prstGeom prst="borderCallout1">
            <a:avLst>
              <a:gd name="adj1" fmla="val 67660"/>
              <a:gd name="adj2" fmla="val 830"/>
              <a:gd name="adj3" fmla="val 198976"/>
              <a:gd name="adj4" fmla="val -45672"/>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ファイル提出にあるファイルをクリックすると</a:t>
            </a:r>
          </a:p>
          <a:p>
            <a:r>
              <a:rPr lang="ja-JP" altLang="en-US" dirty="0">
                <a:solidFill>
                  <a:schemeClr val="tx1"/>
                </a:solidFill>
              </a:rPr>
              <a:t>提出済みの課題を確認することができます。</a:t>
            </a:r>
            <a:endParaRPr lang="ja-JP" altLang="ja-JP" dirty="0">
              <a:solidFill>
                <a:schemeClr val="tx1"/>
              </a:solidFill>
            </a:endParaRPr>
          </a:p>
        </p:txBody>
      </p:sp>
      <p:sp>
        <p:nvSpPr>
          <p:cNvPr id="21" name="吹き出し: 線 13">
            <a:extLst>
              <a:ext uri="{FF2B5EF4-FFF2-40B4-BE49-F238E27FC236}">
                <a16:creationId xmlns="" xmlns:a16="http://schemas.microsoft.com/office/drawing/2014/main" id="{AF6357D4-AFC2-40B8-9A95-7DA550C4A07C}"/>
              </a:ext>
            </a:extLst>
          </p:cNvPr>
          <p:cNvSpPr/>
          <p:nvPr/>
        </p:nvSpPr>
        <p:spPr>
          <a:xfrm>
            <a:off x="7125462" y="1854913"/>
            <a:ext cx="4652010" cy="1170925"/>
          </a:xfrm>
          <a:prstGeom prst="borderCallout1">
            <a:avLst>
              <a:gd name="adj1" fmla="val 33299"/>
              <a:gd name="adj2" fmla="val -253"/>
              <a:gd name="adj3" fmla="val 66219"/>
              <a:gd name="adj4" fmla="val -95116"/>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各コース内の「評定」をクリックすると、点数や評価をまとめて確認することができます。</a:t>
            </a:r>
            <a:endParaRPr lang="ja-JP" altLang="en-US" dirty="0">
              <a:solidFill>
                <a:schemeClr val="tx1"/>
              </a:solidFill>
            </a:endParaRPr>
          </a:p>
        </p:txBody>
      </p:sp>
      <p:sp>
        <p:nvSpPr>
          <p:cNvPr id="22" name="スライド番号プレースホルダー 21"/>
          <p:cNvSpPr>
            <a:spLocks noGrp="1"/>
          </p:cNvSpPr>
          <p:nvPr>
            <p:ph type="sldNum" sz="quarter" idx="12"/>
          </p:nvPr>
        </p:nvSpPr>
        <p:spPr>
          <a:xfrm>
            <a:off x="10181180" y="15248636"/>
            <a:ext cx="1596292" cy="959085"/>
          </a:xfrm>
        </p:spPr>
        <p:txBody>
          <a:bodyPr/>
          <a:lstStyle/>
          <a:p>
            <a:fld id="{E5F69015-63F7-4C01-A9BA-5F009E4E6493}" type="slidenum">
              <a:rPr kumimoji="1" lang="ja-JP" altLang="en-US" sz="2400" smtClean="0"/>
              <a:t>14</a:t>
            </a:fld>
            <a:endParaRPr kumimoji="1" lang="ja-JP" altLang="en-US" sz="2400" dirty="0"/>
          </a:p>
        </p:txBody>
      </p:sp>
    </p:spTree>
    <p:extLst>
      <p:ext uri="{BB962C8B-B14F-4D97-AF65-F5344CB8AC3E}">
        <p14:creationId xmlns:p14="http://schemas.microsoft.com/office/powerpoint/2010/main" val="243657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921" y="11161515"/>
            <a:ext cx="5702181" cy="361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94944" y="1"/>
            <a:ext cx="9601200" cy="713232"/>
          </a:xfrm>
        </p:spPr>
        <p:txBody>
          <a:bodyPr>
            <a:normAutofit fontScale="90000"/>
          </a:bodyPr>
          <a:lstStyle/>
          <a:p>
            <a:r>
              <a:rPr kumimoji="1" lang="en-US" altLang="ja-JP" dirty="0" smtClean="0"/>
              <a:t>Office</a:t>
            </a:r>
            <a:r>
              <a:rPr kumimoji="1" lang="ja-JP" altLang="en-US" dirty="0" smtClean="0"/>
              <a:t>のインストール方法</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50" y="1513665"/>
            <a:ext cx="5406159" cy="362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93950" y="696251"/>
            <a:ext cx="6096000" cy="369332"/>
          </a:xfrm>
          <a:prstGeom prst="rect">
            <a:avLst/>
          </a:prstGeom>
        </p:spPr>
        <p:txBody>
          <a:bodyPr>
            <a:spAutoFit/>
          </a:bodyPr>
          <a:lstStyle/>
          <a:p>
            <a:r>
              <a:rPr lang="ja-JP" altLang="en-US" dirty="0" smtClean="0"/>
              <a:t>①下記の</a:t>
            </a:r>
            <a:r>
              <a:rPr lang="en-US" altLang="ja-JP" dirty="0" smtClean="0"/>
              <a:t>Web</a:t>
            </a:r>
            <a:r>
              <a:rPr lang="ja-JP" altLang="en-US" dirty="0"/>
              <a:t>サイトにアクセス</a:t>
            </a:r>
          </a:p>
        </p:txBody>
      </p:sp>
      <p:sp>
        <p:nvSpPr>
          <p:cNvPr id="5" name="正方形/長方形 4"/>
          <p:cNvSpPr/>
          <p:nvPr/>
        </p:nvSpPr>
        <p:spPr>
          <a:xfrm>
            <a:off x="1547133" y="974143"/>
            <a:ext cx="5170657" cy="523220"/>
          </a:xfrm>
          <a:prstGeom prst="rect">
            <a:avLst/>
          </a:prstGeom>
        </p:spPr>
        <p:txBody>
          <a:bodyPr wrap="square">
            <a:spAutoFit/>
          </a:bodyPr>
          <a:lstStyle/>
          <a:p>
            <a:r>
              <a:rPr lang="en-US" altLang="ja-JP" sz="2800" dirty="0">
                <a:solidFill>
                  <a:srgbClr val="C00000"/>
                </a:solidFill>
              </a:rPr>
              <a:t>http://aka.ms/self/sign/up</a:t>
            </a:r>
            <a:endParaRPr lang="ja-JP" altLang="en-US" sz="2800" dirty="0">
              <a:solidFill>
                <a:srgbClr val="C00000"/>
              </a:solidFill>
            </a:endParaRPr>
          </a:p>
        </p:txBody>
      </p:sp>
      <p:sp>
        <p:nvSpPr>
          <p:cNvPr id="8" name="吹き出し: 線 13">
            <a:extLst>
              <a:ext uri="{FF2B5EF4-FFF2-40B4-BE49-F238E27FC236}">
                <a16:creationId xmlns="" xmlns:a16="http://schemas.microsoft.com/office/drawing/2014/main" id="{AF6357D4-AFC2-40B8-9A95-7DA550C4A07C}"/>
              </a:ext>
            </a:extLst>
          </p:cNvPr>
          <p:cNvSpPr/>
          <p:nvPr/>
        </p:nvSpPr>
        <p:spPr>
          <a:xfrm>
            <a:off x="2680253" y="4953230"/>
            <a:ext cx="3117043" cy="665111"/>
          </a:xfrm>
          <a:prstGeom prst="borderCallout1">
            <a:avLst>
              <a:gd name="adj1" fmla="val 28241"/>
              <a:gd name="adj2" fmla="val 758"/>
              <a:gd name="adj3" fmla="val -95140"/>
              <a:gd name="adj4" fmla="val -25972"/>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6" name="正方形/長方形 5"/>
          <p:cNvSpPr/>
          <p:nvPr/>
        </p:nvSpPr>
        <p:spPr>
          <a:xfrm>
            <a:off x="2699385" y="5101119"/>
            <a:ext cx="3185487" cy="369332"/>
          </a:xfrm>
          <a:prstGeom prst="rect">
            <a:avLst/>
          </a:prstGeom>
        </p:spPr>
        <p:txBody>
          <a:bodyPr wrap="none">
            <a:spAutoFit/>
          </a:bodyPr>
          <a:lstStyle/>
          <a:p>
            <a:r>
              <a:rPr lang="ja-JP" altLang="en-US" dirty="0" smtClean="0"/>
              <a:t>②学内</a:t>
            </a:r>
            <a:r>
              <a:rPr lang="ja-JP" altLang="en-US" dirty="0"/>
              <a:t>メールアドレスを入力</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046" y="1513665"/>
            <a:ext cx="5461124" cy="345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6480046" y="909662"/>
            <a:ext cx="3243072" cy="369332"/>
          </a:xfrm>
          <a:prstGeom prst="rect">
            <a:avLst/>
          </a:prstGeom>
        </p:spPr>
        <p:txBody>
          <a:bodyPr wrap="square">
            <a:spAutoFit/>
          </a:bodyPr>
          <a:lstStyle/>
          <a:p>
            <a:r>
              <a:rPr lang="ja-JP" altLang="en-US" dirty="0"/>
              <a:t>③</a:t>
            </a:r>
            <a:r>
              <a:rPr lang="ja-JP" altLang="en-US" dirty="0" smtClean="0"/>
              <a:t>「</a:t>
            </a:r>
            <a:r>
              <a:rPr lang="ja-JP" altLang="en-US" dirty="0"/>
              <a:t>学生です」を選択</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950" y="6441301"/>
            <a:ext cx="5406159" cy="377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727518" y="5913366"/>
            <a:ext cx="3416320" cy="369332"/>
          </a:xfrm>
          <a:prstGeom prst="rect">
            <a:avLst/>
          </a:prstGeom>
        </p:spPr>
        <p:txBody>
          <a:bodyPr wrap="none">
            <a:spAutoFit/>
          </a:bodyPr>
          <a:lstStyle/>
          <a:p>
            <a:r>
              <a:rPr lang="ja-JP" altLang="en-US" dirty="0"/>
              <a:t>④</a:t>
            </a:r>
            <a:r>
              <a:rPr lang="ja-JP" altLang="en-US" dirty="0" smtClean="0"/>
              <a:t>アカウント</a:t>
            </a:r>
            <a:r>
              <a:rPr lang="ja-JP" altLang="en-US" dirty="0"/>
              <a:t>があることを確認</a:t>
            </a:r>
          </a:p>
        </p:txBody>
      </p:sp>
      <p:sp>
        <p:nvSpPr>
          <p:cNvPr id="13" name="吹き出し: 線 13">
            <a:extLst>
              <a:ext uri="{FF2B5EF4-FFF2-40B4-BE49-F238E27FC236}">
                <a16:creationId xmlns="" xmlns:a16="http://schemas.microsoft.com/office/drawing/2014/main" id="{AF6357D4-AFC2-40B8-9A95-7DA550C4A07C}"/>
              </a:ext>
            </a:extLst>
          </p:cNvPr>
          <p:cNvSpPr/>
          <p:nvPr/>
        </p:nvSpPr>
        <p:spPr>
          <a:xfrm>
            <a:off x="7848696" y="3983872"/>
            <a:ext cx="2776632" cy="480445"/>
          </a:xfrm>
          <a:prstGeom prst="borderCallout1">
            <a:avLst>
              <a:gd name="adj1" fmla="val 6244"/>
              <a:gd name="adj2" fmla="val 37134"/>
              <a:gd name="adj3" fmla="val -181004"/>
              <a:gd name="adj4" fmla="val 29178"/>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14" name="正方形/長方形 13"/>
          <p:cNvSpPr/>
          <p:nvPr/>
        </p:nvSpPr>
        <p:spPr>
          <a:xfrm>
            <a:off x="7848696" y="4094985"/>
            <a:ext cx="2492990" cy="369332"/>
          </a:xfrm>
          <a:prstGeom prst="rect">
            <a:avLst/>
          </a:prstGeom>
        </p:spPr>
        <p:txBody>
          <a:bodyPr wrap="none">
            <a:spAutoFit/>
          </a:bodyPr>
          <a:lstStyle/>
          <a:p>
            <a:r>
              <a:rPr lang="ja-JP" altLang="en-US" dirty="0"/>
              <a:t>③</a:t>
            </a:r>
            <a:r>
              <a:rPr lang="ja-JP" altLang="en-US" dirty="0" smtClean="0"/>
              <a:t>「学生です」を選択</a:t>
            </a:r>
            <a:endParaRPr lang="ja-JP" altLang="en-US" dirty="0"/>
          </a:p>
        </p:txBody>
      </p:sp>
      <p:sp>
        <p:nvSpPr>
          <p:cNvPr id="15" name="吹き出し: 線 13">
            <a:extLst>
              <a:ext uri="{FF2B5EF4-FFF2-40B4-BE49-F238E27FC236}">
                <a16:creationId xmlns="" xmlns:a16="http://schemas.microsoft.com/office/drawing/2014/main" id="{AF6357D4-AFC2-40B8-9A95-7DA550C4A07C}"/>
              </a:ext>
            </a:extLst>
          </p:cNvPr>
          <p:cNvSpPr/>
          <p:nvPr/>
        </p:nvSpPr>
        <p:spPr>
          <a:xfrm>
            <a:off x="2245219" y="8844429"/>
            <a:ext cx="1240032" cy="480445"/>
          </a:xfrm>
          <a:prstGeom prst="borderCallout1">
            <a:avLst>
              <a:gd name="adj1" fmla="val 6244"/>
              <a:gd name="adj2" fmla="val 37134"/>
              <a:gd name="adj3" fmla="val -181004"/>
              <a:gd name="adj4" fmla="val 29178"/>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16" name="正方形/長方形 15"/>
          <p:cNvSpPr/>
          <p:nvPr/>
        </p:nvSpPr>
        <p:spPr>
          <a:xfrm>
            <a:off x="2344238" y="8910132"/>
            <a:ext cx="1107996" cy="369332"/>
          </a:xfrm>
          <a:prstGeom prst="rect">
            <a:avLst/>
          </a:prstGeom>
        </p:spPr>
        <p:txBody>
          <a:bodyPr wrap="none">
            <a:spAutoFit/>
          </a:bodyPr>
          <a:lstStyle/>
          <a:p>
            <a:r>
              <a:rPr lang="ja-JP" altLang="en-US" dirty="0"/>
              <a:t>クリック</a:t>
            </a: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873" y="6401633"/>
            <a:ext cx="5666278" cy="382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6403873" y="5830053"/>
            <a:ext cx="2935419" cy="369332"/>
          </a:xfrm>
          <a:prstGeom prst="rect">
            <a:avLst/>
          </a:prstGeom>
        </p:spPr>
        <p:txBody>
          <a:bodyPr wrap="none">
            <a:spAutoFit/>
          </a:bodyPr>
          <a:lstStyle/>
          <a:p>
            <a:r>
              <a:rPr lang="ja-JP" altLang="en-US" dirty="0"/>
              <a:t>⑤</a:t>
            </a:r>
            <a:r>
              <a:rPr lang="en-US" altLang="ja-JP" dirty="0" smtClean="0"/>
              <a:t>Office </a:t>
            </a:r>
            <a:r>
              <a:rPr lang="en-US" altLang="ja-JP" dirty="0"/>
              <a:t>365 </a:t>
            </a:r>
            <a:r>
              <a:rPr lang="ja-JP" altLang="en-US" dirty="0"/>
              <a:t>へサインイン</a:t>
            </a:r>
          </a:p>
        </p:txBody>
      </p:sp>
      <p:sp>
        <p:nvSpPr>
          <p:cNvPr id="19" name="吹き出し: 線 13">
            <a:extLst>
              <a:ext uri="{FF2B5EF4-FFF2-40B4-BE49-F238E27FC236}">
                <a16:creationId xmlns="" xmlns:a16="http://schemas.microsoft.com/office/drawing/2014/main" id="{AF6357D4-AFC2-40B8-9A95-7DA550C4A07C}"/>
              </a:ext>
            </a:extLst>
          </p:cNvPr>
          <p:cNvSpPr/>
          <p:nvPr/>
        </p:nvSpPr>
        <p:spPr>
          <a:xfrm>
            <a:off x="8499222" y="9455602"/>
            <a:ext cx="2776632" cy="480445"/>
          </a:xfrm>
          <a:prstGeom prst="borderCallout1">
            <a:avLst>
              <a:gd name="adj1" fmla="val 6244"/>
              <a:gd name="adj2" fmla="val 37134"/>
              <a:gd name="adj3" fmla="val -234294"/>
              <a:gd name="adj4" fmla="val 4809"/>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20" name="正方形/長方形 19"/>
          <p:cNvSpPr/>
          <p:nvPr/>
        </p:nvSpPr>
        <p:spPr>
          <a:xfrm>
            <a:off x="8703392" y="9511158"/>
            <a:ext cx="2262158" cy="369332"/>
          </a:xfrm>
          <a:prstGeom prst="rect">
            <a:avLst/>
          </a:prstGeom>
        </p:spPr>
        <p:txBody>
          <a:bodyPr wrap="none">
            <a:spAutoFit/>
          </a:bodyPr>
          <a:lstStyle/>
          <a:p>
            <a:r>
              <a:rPr lang="ja-JP" altLang="en-US" dirty="0"/>
              <a:t>⑤</a:t>
            </a:r>
            <a:r>
              <a:rPr lang="ja-JP" altLang="en-US" dirty="0" smtClean="0"/>
              <a:t>パスワードを入力</a:t>
            </a:r>
            <a:endParaRPr lang="ja-JP" altLang="en-US" dirty="0"/>
          </a:p>
        </p:txBody>
      </p:sp>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024" y="11191161"/>
            <a:ext cx="5474454" cy="381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1968" y="12421553"/>
            <a:ext cx="3538078" cy="3132911"/>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2" name="正方形/長方形 11"/>
          <p:cNvSpPr/>
          <p:nvPr/>
        </p:nvSpPr>
        <p:spPr>
          <a:xfrm>
            <a:off x="727518" y="10821829"/>
            <a:ext cx="3647152" cy="369332"/>
          </a:xfrm>
          <a:prstGeom prst="rect">
            <a:avLst/>
          </a:prstGeom>
        </p:spPr>
        <p:txBody>
          <a:bodyPr wrap="none">
            <a:spAutoFit/>
          </a:bodyPr>
          <a:lstStyle/>
          <a:p>
            <a:r>
              <a:rPr lang="ja-JP" altLang="en-US" dirty="0"/>
              <a:t>⑥</a:t>
            </a:r>
            <a:r>
              <a:rPr lang="ja-JP" altLang="en-US" dirty="0" smtClean="0"/>
              <a:t>インストーラー</a:t>
            </a:r>
            <a:r>
              <a:rPr lang="ja-JP" altLang="en-US" dirty="0"/>
              <a:t>をダウンロード</a:t>
            </a:r>
          </a:p>
        </p:txBody>
      </p:sp>
      <p:sp>
        <p:nvSpPr>
          <p:cNvPr id="17" name="テキスト ボックス 16"/>
          <p:cNvSpPr txBox="1"/>
          <p:nvPr/>
        </p:nvSpPr>
        <p:spPr>
          <a:xfrm>
            <a:off x="4562503" y="11403686"/>
            <a:ext cx="297007" cy="369332"/>
          </a:xfrm>
          <a:prstGeom prst="rect">
            <a:avLst/>
          </a:prstGeom>
          <a:noFill/>
        </p:spPr>
        <p:txBody>
          <a:bodyPr wrap="square" rtlCol="0">
            <a:spAutoFit/>
          </a:bodyPr>
          <a:lstStyle/>
          <a:p>
            <a:r>
              <a:rPr kumimoji="1" lang="ja-JP" altLang="en-US" b="1" dirty="0" smtClean="0">
                <a:solidFill>
                  <a:srgbClr val="C00000"/>
                </a:solidFill>
              </a:rPr>
              <a:t>①</a:t>
            </a:r>
            <a:endParaRPr kumimoji="1" lang="ja-JP" altLang="en-US" b="1" dirty="0">
              <a:solidFill>
                <a:srgbClr val="C00000"/>
              </a:solidFill>
            </a:endParaRPr>
          </a:p>
        </p:txBody>
      </p:sp>
      <p:sp>
        <p:nvSpPr>
          <p:cNvPr id="27" name="テキスト ボックス 26"/>
          <p:cNvSpPr txBox="1"/>
          <p:nvPr/>
        </p:nvSpPr>
        <p:spPr>
          <a:xfrm>
            <a:off x="3983957" y="11662264"/>
            <a:ext cx="297007" cy="369332"/>
          </a:xfrm>
          <a:prstGeom prst="rect">
            <a:avLst/>
          </a:prstGeom>
          <a:noFill/>
        </p:spPr>
        <p:txBody>
          <a:bodyPr wrap="square" rtlCol="0">
            <a:spAutoFit/>
          </a:bodyPr>
          <a:lstStyle/>
          <a:p>
            <a:r>
              <a:rPr kumimoji="1" lang="ja-JP" altLang="en-US" b="1" dirty="0">
                <a:solidFill>
                  <a:srgbClr val="C00000"/>
                </a:solidFill>
              </a:rPr>
              <a:t>②</a:t>
            </a:r>
          </a:p>
        </p:txBody>
      </p:sp>
      <p:sp>
        <p:nvSpPr>
          <p:cNvPr id="28" name="テキスト ボックス 27"/>
          <p:cNvSpPr txBox="1"/>
          <p:nvPr/>
        </p:nvSpPr>
        <p:spPr>
          <a:xfrm>
            <a:off x="2574821" y="12421553"/>
            <a:ext cx="297007" cy="369332"/>
          </a:xfrm>
          <a:prstGeom prst="rect">
            <a:avLst/>
          </a:prstGeom>
          <a:noFill/>
        </p:spPr>
        <p:txBody>
          <a:bodyPr wrap="square" rtlCol="0">
            <a:spAutoFit/>
          </a:bodyPr>
          <a:lstStyle/>
          <a:p>
            <a:r>
              <a:rPr kumimoji="1" lang="ja-JP" altLang="en-US" b="1" dirty="0">
                <a:solidFill>
                  <a:srgbClr val="C00000"/>
                </a:solidFill>
              </a:rPr>
              <a:t>③</a:t>
            </a:r>
          </a:p>
        </p:txBody>
      </p:sp>
      <p:sp>
        <p:nvSpPr>
          <p:cNvPr id="29" name="テキスト ボックス 28"/>
          <p:cNvSpPr txBox="1"/>
          <p:nvPr/>
        </p:nvSpPr>
        <p:spPr>
          <a:xfrm>
            <a:off x="1505859" y="13593643"/>
            <a:ext cx="2377401" cy="646331"/>
          </a:xfrm>
          <a:prstGeom prst="rect">
            <a:avLst/>
          </a:prstGeom>
          <a:solidFill>
            <a:schemeClr val="accent6">
              <a:lumMod val="20000"/>
              <a:lumOff val="80000"/>
            </a:schemeClr>
          </a:solidFill>
          <a:ln w="9525">
            <a:solidFill>
              <a:srgbClr val="FF0000"/>
            </a:solidFill>
          </a:ln>
        </p:spPr>
        <p:txBody>
          <a:bodyPr wrap="square" rtlCol="0">
            <a:spAutoFit/>
          </a:bodyPr>
          <a:lstStyle/>
          <a:p>
            <a:r>
              <a:rPr kumimoji="1" lang="ja-JP" altLang="en-US" b="1" dirty="0" smtClean="0">
                <a:solidFill>
                  <a:srgbClr val="C00000"/>
                </a:solidFill>
              </a:rPr>
              <a:t>デスクトップを指定して「保存」</a:t>
            </a:r>
            <a:endParaRPr kumimoji="1" lang="ja-JP" altLang="en-US" b="1" dirty="0">
              <a:solidFill>
                <a:srgbClr val="C00000"/>
              </a:solidFill>
            </a:endParaRPr>
          </a:p>
        </p:txBody>
      </p:sp>
      <p:sp>
        <p:nvSpPr>
          <p:cNvPr id="18" name="正方形/長方形 17"/>
          <p:cNvSpPr/>
          <p:nvPr/>
        </p:nvSpPr>
        <p:spPr>
          <a:xfrm>
            <a:off x="6453846" y="10673739"/>
            <a:ext cx="3097323" cy="369332"/>
          </a:xfrm>
          <a:prstGeom prst="rect">
            <a:avLst/>
          </a:prstGeom>
        </p:spPr>
        <p:txBody>
          <a:bodyPr wrap="none">
            <a:spAutoFit/>
          </a:bodyPr>
          <a:lstStyle/>
          <a:p>
            <a:r>
              <a:rPr lang="ja-JP" altLang="en-US" dirty="0"/>
              <a:t>⑦</a:t>
            </a:r>
            <a:r>
              <a:rPr lang="en-US" altLang="ja-JP" dirty="0" smtClean="0"/>
              <a:t>Office </a:t>
            </a:r>
            <a:r>
              <a:rPr lang="en-US" altLang="ja-JP" dirty="0"/>
              <a:t>365</a:t>
            </a:r>
            <a:r>
              <a:rPr lang="ja-JP" altLang="en-US" dirty="0"/>
              <a:t>をインストール</a:t>
            </a:r>
          </a:p>
        </p:txBody>
      </p:sp>
      <p:sp>
        <p:nvSpPr>
          <p:cNvPr id="3" name="スライド番号プレースホルダー 2"/>
          <p:cNvSpPr>
            <a:spLocks noGrp="1"/>
          </p:cNvSpPr>
          <p:nvPr>
            <p:ph type="sldNum" sz="quarter" idx="12"/>
          </p:nvPr>
        </p:nvSpPr>
        <p:spPr/>
        <p:txBody>
          <a:bodyPr/>
          <a:lstStyle/>
          <a:p>
            <a:fld id="{E5F69015-63F7-4C01-A9BA-5F009E4E6493}" type="slidenum">
              <a:rPr kumimoji="1" lang="ja-JP" altLang="en-US" sz="2400" smtClean="0"/>
              <a:t>15</a:t>
            </a:fld>
            <a:endParaRPr kumimoji="1" lang="ja-JP" altLang="en-US" sz="2400" dirty="0"/>
          </a:p>
        </p:txBody>
      </p:sp>
    </p:spTree>
    <p:extLst>
      <p:ext uri="{BB962C8B-B14F-4D97-AF65-F5344CB8AC3E}">
        <p14:creationId xmlns:p14="http://schemas.microsoft.com/office/powerpoint/2010/main" val="216242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8368" y="162561"/>
            <a:ext cx="11265408" cy="696975"/>
          </a:xfrm>
        </p:spPr>
        <p:txBody>
          <a:bodyPr>
            <a:normAutofit/>
          </a:bodyPr>
          <a:lstStyle/>
          <a:p>
            <a:r>
              <a:rPr kumimoji="1" lang="en-US" altLang="ja-JP" sz="4400" dirty="0" smtClean="0"/>
              <a:t>Office</a:t>
            </a:r>
            <a:r>
              <a:rPr kumimoji="1" lang="ja-JP" altLang="en-US" sz="4400" dirty="0" smtClean="0"/>
              <a:t>オンラインで</a:t>
            </a:r>
            <a:r>
              <a:rPr kumimoji="1" lang="en-US" altLang="ja-JP" sz="4400" dirty="0" smtClean="0"/>
              <a:t>PowerPoint</a:t>
            </a:r>
            <a:r>
              <a:rPr kumimoji="1" lang="ja-JP" altLang="en-US" sz="4400" dirty="0" smtClean="0"/>
              <a:t>を開く方法</a:t>
            </a:r>
            <a:endParaRPr kumimoji="1" lang="ja-JP" altLang="en-US" sz="4400" dirty="0"/>
          </a:p>
        </p:txBody>
      </p:sp>
      <p:sp>
        <p:nvSpPr>
          <p:cNvPr id="4" name="正方形/長方形 3"/>
          <p:cNvSpPr/>
          <p:nvPr/>
        </p:nvSpPr>
        <p:spPr>
          <a:xfrm>
            <a:off x="1018032" y="742988"/>
            <a:ext cx="9387840" cy="646331"/>
          </a:xfrm>
          <a:prstGeom prst="rect">
            <a:avLst/>
          </a:prstGeom>
        </p:spPr>
        <p:txBody>
          <a:bodyPr wrap="square">
            <a:spAutoFit/>
          </a:bodyPr>
          <a:lstStyle/>
          <a:p>
            <a:r>
              <a:rPr lang="ja-JP" altLang="ja-JP" dirty="0"/>
              <a:t>※</a:t>
            </a:r>
            <a:r>
              <a:rPr lang="en-US" altLang="ja-JP" dirty="0"/>
              <a:t>PowerPoint</a:t>
            </a:r>
            <a:r>
              <a:rPr lang="ja-JP" altLang="ja-JP" dirty="0"/>
              <a:t>を</a:t>
            </a:r>
            <a:r>
              <a:rPr lang="en-US" altLang="ja-JP" dirty="0"/>
              <a:t>Moodle</a:t>
            </a:r>
            <a:r>
              <a:rPr lang="ja-JP" altLang="ja-JP" dirty="0"/>
              <a:t>からスマホにダウンロード後、以下を行って下さい。</a:t>
            </a:r>
          </a:p>
          <a:p>
            <a:r>
              <a:rPr lang="ja-JP" altLang="ja-JP" dirty="0"/>
              <a:t>※</a:t>
            </a:r>
            <a:r>
              <a:rPr lang="en-US" altLang="ja-JP" dirty="0"/>
              <a:t>Android</a:t>
            </a:r>
            <a:r>
              <a:rPr lang="ja-JP" altLang="ja-JP" dirty="0" err="1"/>
              <a:t>での</a:t>
            </a:r>
            <a:r>
              <a:rPr lang="ja-JP" altLang="ja-JP" dirty="0"/>
              <a:t>手順です。</a:t>
            </a:r>
            <a:r>
              <a:rPr lang="en-US" altLang="ja-JP" dirty="0"/>
              <a:t>iPhone</a:t>
            </a:r>
            <a:r>
              <a:rPr lang="ja-JP" altLang="ja-JP" dirty="0"/>
              <a:t>では若干画面構成が違います</a:t>
            </a:r>
            <a:endParaRPr lang="ja-JP" altLang="en-US" dirty="0"/>
          </a:p>
        </p:txBody>
      </p:sp>
      <p:pic>
        <p:nvPicPr>
          <p:cNvPr id="6" name="図 5"/>
          <p:cNvPicPr/>
          <p:nvPr/>
        </p:nvPicPr>
        <p:blipFill>
          <a:blip r:embed="rId2"/>
          <a:stretch>
            <a:fillRect/>
          </a:stretch>
        </p:blipFill>
        <p:spPr>
          <a:xfrm>
            <a:off x="890016" y="2513774"/>
            <a:ext cx="3169920" cy="3466402"/>
          </a:xfrm>
          <a:prstGeom prst="rect">
            <a:avLst/>
          </a:prstGeom>
        </p:spPr>
      </p:pic>
      <p:sp>
        <p:nvSpPr>
          <p:cNvPr id="7" name="正方形/長方形 6"/>
          <p:cNvSpPr/>
          <p:nvPr/>
        </p:nvSpPr>
        <p:spPr>
          <a:xfrm>
            <a:off x="743712" y="1532276"/>
            <a:ext cx="3663696" cy="646331"/>
          </a:xfrm>
          <a:prstGeom prst="rect">
            <a:avLst/>
          </a:prstGeom>
        </p:spPr>
        <p:txBody>
          <a:bodyPr wrap="square">
            <a:spAutoFit/>
          </a:bodyPr>
          <a:lstStyle/>
          <a:p>
            <a:r>
              <a:rPr lang="ja-JP" altLang="ja-JP" dirty="0"/>
              <a:t>①</a:t>
            </a:r>
            <a:r>
              <a:rPr lang="en-US" altLang="ja-JP" dirty="0"/>
              <a:t>Office365</a:t>
            </a:r>
            <a:r>
              <a:rPr lang="ja-JP" altLang="ja-JP" dirty="0"/>
              <a:t>を開く</a:t>
            </a:r>
          </a:p>
          <a:p>
            <a:r>
              <a:rPr lang="en-US" altLang="ja-JP" dirty="0">
                <a:solidFill>
                  <a:srgbClr val="C00000"/>
                </a:solidFill>
              </a:rPr>
              <a:t> </a:t>
            </a:r>
            <a:r>
              <a:rPr lang="en-US" altLang="ja-JP" dirty="0" smtClean="0">
                <a:solidFill>
                  <a:srgbClr val="C00000"/>
                </a:solidFill>
              </a:rPr>
              <a:t>URL</a:t>
            </a:r>
            <a:r>
              <a:rPr lang="ja-JP" altLang="ja-JP" dirty="0">
                <a:solidFill>
                  <a:srgbClr val="C00000"/>
                </a:solidFill>
              </a:rPr>
              <a:t>　</a:t>
            </a:r>
            <a:r>
              <a:rPr lang="en-US" altLang="ja-JP" dirty="0">
                <a:solidFill>
                  <a:srgbClr val="C00000"/>
                </a:solidFill>
              </a:rPr>
              <a:t>https://www.office.com/</a:t>
            </a:r>
            <a:endParaRPr lang="ja-JP" altLang="en-US" dirty="0">
              <a:solidFill>
                <a:srgbClr val="C00000"/>
              </a:solidFill>
            </a:endParaRPr>
          </a:p>
        </p:txBody>
      </p:sp>
      <p:sp>
        <p:nvSpPr>
          <p:cNvPr id="8" name="楕円 10"/>
          <p:cNvSpPr/>
          <p:nvPr/>
        </p:nvSpPr>
        <p:spPr>
          <a:xfrm>
            <a:off x="1103376" y="5418201"/>
            <a:ext cx="2688336" cy="56197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9" name="図 8"/>
          <p:cNvPicPr/>
          <p:nvPr/>
        </p:nvPicPr>
        <p:blipFill>
          <a:blip r:embed="rId3"/>
          <a:stretch>
            <a:fillRect/>
          </a:stretch>
        </p:blipFill>
        <p:spPr>
          <a:xfrm>
            <a:off x="4718812" y="2513774"/>
            <a:ext cx="3218180" cy="3466402"/>
          </a:xfrm>
          <a:prstGeom prst="rect">
            <a:avLst/>
          </a:prstGeom>
        </p:spPr>
      </p:pic>
      <p:sp>
        <p:nvSpPr>
          <p:cNvPr id="10" name="楕円 11"/>
          <p:cNvSpPr/>
          <p:nvPr/>
        </p:nvSpPr>
        <p:spPr>
          <a:xfrm>
            <a:off x="4718812" y="3831621"/>
            <a:ext cx="3053588" cy="75866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正方形/長方形 10"/>
          <p:cNvSpPr/>
          <p:nvPr/>
        </p:nvSpPr>
        <p:spPr>
          <a:xfrm>
            <a:off x="4596638" y="1504643"/>
            <a:ext cx="3462528" cy="923330"/>
          </a:xfrm>
          <a:prstGeom prst="rect">
            <a:avLst/>
          </a:prstGeom>
        </p:spPr>
        <p:txBody>
          <a:bodyPr wrap="square">
            <a:spAutoFit/>
          </a:bodyPr>
          <a:lstStyle/>
          <a:p>
            <a:r>
              <a:rPr lang="ja-JP" altLang="ja-JP" dirty="0"/>
              <a:t>②サインイン</a:t>
            </a:r>
          </a:p>
          <a:p>
            <a:r>
              <a:rPr lang="en-US" altLang="ja-JP" dirty="0"/>
              <a:t> </a:t>
            </a:r>
            <a:r>
              <a:rPr lang="en-US" altLang="ja-JP" dirty="0" smtClean="0"/>
              <a:t>ID</a:t>
            </a:r>
            <a:r>
              <a:rPr lang="ja-JP" altLang="ja-JP" dirty="0"/>
              <a:t>　学籍番号メールアドレス</a:t>
            </a:r>
          </a:p>
          <a:p>
            <a:r>
              <a:rPr lang="en-US" altLang="ja-JP" dirty="0"/>
              <a:t>PW</a:t>
            </a:r>
            <a:r>
              <a:rPr lang="ja-JP" altLang="ja-JP" dirty="0"/>
              <a:t>　学内システムパスワード</a:t>
            </a:r>
            <a:endParaRPr lang="ja-JP" altLang="en-US" dirty="0"/>
          </a:p>
        </p:txBody>
      </p:sp>
      <p:pic>
        <p:nvPicPr>
          <p:cNvPr id="12" name="図 11"/>
          <p:cNvPicPr/>
          <p:nvPr/>
        </p:nvPicPr>
        <p:blipFill>
          <a:blip r:embed="rId4"/>
          <a:stretch>
            <a:fillRect/>
          </a:stretch>
        </p:blipFill>
        <p:spPr>
          <a:xfrm>
            <a:off x="8495664" y="2450162"/>
            <a:ext cx="3300095" cy="2762918"/>
          </a:xfrm>
          <a:prstGeom prst="rect">
            <a:avLst/>
          </a:prstGeom>
        </p:spPr>
      </p:pic>
      <p:sp>
        <p:nvSpPr>
          <p:cNvPr id="13" name="楕円 12"/>
          <p:cNvSpPr/>
          <p:nvPr/>
        </p:nvSpPr>
        <p:spPr>
          <a:xfrm>
            <a:off x="10145711" y="4036742"/>
            <a:ext cx="1064833" cy="79057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正方形/長方形 13"/>
          <p:cNvSpPr/>
          <p:nvPr/>
        </p:nvSpPr>
        <p:spPr>
          <a:xfrm>
            <a:off x="8495664" y="1781642"/>
            <a:ext cx="2053767" cy="369332"/>
          </a:xfrm>
          <a:prstGeom prst="rect">
            <a:avLst/>
          </a:prstGeom>
        </p:spPr>
        <p:txBody>
          <a:bodyPr wrap="none">
            <a:spAutoFit/>
          </a:bodyPr>
          <a:lstStyle/>
          <a:p>
            <a:r>
              <a:rPr lang="ja-JP" altLang="ja-JP" dirty="0"/>
              <a:t>③</a:t>
            </a:r>
            <a:r>
              <a:rPr lang="en-US" altLang="ja-JP" dirty="0"/>
              <a:t>OneDrive</a:t>
            </a:r>
            <a:r>
              <a:rPr lang="ja-JP" altLang="ja-JP" dirty="0"/>
              <a:t>を開く</a:t>
            </a:r>
            <a:endParaRPr lang="ja-JP" altLang="en-US" dirty="0"/>
          </a:p>
        </p:txBody>
      </p:sp>
      <p:pic>
        <p:nvPicPr>
          <p:cNvPr id="15" name="図 14"/>
          <p:cNvPicPr/>
          <p:nvPr/>
        </p:nvPicPr>
        <p:blipFill>
          <a:blip r:embed="rId5"/>
          <a:stretch>
            <a:fillRect/>
          </a:stretch>
        </p:blipFill>
        <p:spPr>
          <a:xfrm>
            <a:off x="944880" y="7678927"/>
            <a:ext cx="3261360" cy="2580641"/>
          </a:xfrm>
          <a:prstGeom prst="rect">
            <a:avLst/>
          </a:prstGeom>
        </p:spPr>
      </p:pic>
      <p:pic>
        <p:nvPicPr>
          <p:cNvPr id="16" name="図 15"/>
          <p:cNvPicPr/>
          <p:nvPr/>
        </p:nvPicPr>
        <p:blipFill>
          <a:blip r:embed="rId6"/>
          <a:stretch>
            <a:fillRect/>
          </a:stretch>
        </p:blipFill>
        <p:spPr>
          <a:xfrm>
            <a:off x="4969541" y="7547737"/>
            <a:ext cx="3096070" cy="2711831"/>
          </a:xfrm>
          <a:prstGeom prst="rect">
            <a:avLst/>
          </a:prstGeom>
        </p:spPr>
      </p:pic>
      <p:pic>
        <p:nvPicPr>
          <p:cNvPr id="17" name="図 16"/>
          <p:cNvPicPr/>
          <p:nvPr/>
        </p:nvPicPr>
        <p:blipFill>
          <a:blip r:embed="rId7"/>
          <a:stretch>
            <a:fillRect/>
          </a:stretch>
        </p:blipFill>
        <p:spPr>
          <a:xfrm>
            <a:off x="8890658" y="7401432"/>
            <a:ext cx="1933773" cy="2858136"/>
          </a:xfrm>
          <a:prstGeom prst="rect">
            <a:avLst/>
          </a:prstGeom>
        </p:spPr>
      </p:pic>
      <p:pic>
        <p:nvPicPr>
          <p:cNvPr id="18" name="図 17"/>
          <p:cNvPicPr/>
          <p:nvPr/>
        </p:nvPicPr>
        <p:blipFill>
          <a:blip r:embed="rId8"/>
          <a:stretch>
            <a:fillRect/>
          </a:stretch>
        </p:blipFill>
        <p:spPr>
          <a:xfrm>
            <a:off x="1133633" y="12164502"/>
            <a:ext cx="2474976" cy="2643442"/>
          </a:xfrm>
          <a:prstGeom prst="rect">
            <a:avLst/>
          </a:prstGeom>
        </p:spPr>
      </p:pic>
      <p:pic>
        <p:nvPicPr>
          <p:cNvPr id="19" name="図 18"/>
          <p:cNvPicPr/>
          <p:nvPr/>
        </p:nvPicPr>
        <p:blipFill>
          <a:blip r:embed="rId9"/>
          <a:stretch>
            <a:fillRect/>
          </a:stretch>
        </p:blipFill>
        <p:spPr>
          <a:xfrm>
            <a:off x="5027104" y="11792041"/>
            <a:ext cx="2601595" cy="3629025"/>
          </a:xfrm>
          <a:prstGeom prst="rect">
            <a:avLst/>
          </a:prstGeom>
        </p:spPr>
      </p:pic>
      <p:pic>
        <p:nvPicPr>
          <p:cNvPr id="20" name="図 19"/>
          <p:cNvPicPr/>
          <p:nvPr/>
        </p:nvPicPr>
        <p:blipFill>
          <a:blip r:embed="rId10"/>
          <a:stretch>
            <a:fillRect/>
          </a:stretch>
        </p:blipFill>
        <p:spPr>
          <a:xfrm>
            <a:off x="8732201" y="11054269"/>
            <a:ext cx="2827020" cy="5038725"/>
          </a:xfrm>
          <a:prstGeom prst="rect">
            <a:avLst/>
          </a:prstGeom>
        </p:spPr>
      </p:pic>
      <p:sp>
        <p:nvSpPr>
          <p:cNvPr id="21" name="楕円 13"/>
          <p:cNvSpPr/>
          <p:nvPr/>
        </p:nvSpPr>
        <p:spPr>
          <a:xfrm>
            <a:off x="1813687" y="8969246"/>
            <a:ext cx="2069465" cy="99771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正方形/長方形 21"/>
          <p:cNvSpPr/>
          <p:nvPr/>
        </p:nvSpPr>
        <p:spPr>
          <a:xfrm>
            <a:off x="743712" y="6478598"/>
            <a:ext cx="4498403" cy="1200329"/>
          </a:xfrm>
          <a:prstGeom prst="rect">
            <a:avLst/>
          </a:prstGeom>
        </p:spPr>
        <p:txBody>
          <a:bodyPr wrap="square">
            <a:spAutoFit/>
          </a:bodyPr>
          <a:lstStyle/>
          <a:p>
            <a:r>
              <a:rPr lang="ja-JP" altLang="ja-JP" dirty="0"/>
              <a:t>④</a:t>
            </a:r>
            <a:r>
              <a:rPr lang="en-US" altLang="ja-JP" dirty="0"/>
              <a:t>Moodle</a:t>
            </a:r>
            <a:r>
              <a:rPr lang="ja-JP" altLang="ja-JP" dirty="0"/>
              <a:t>からダウンロードしたファイル</a:t>
            </a:r>
          </a:p>
          <a:p>
            <a:r>
              <a:rPr lang="ja-JP" altLang="ja-JP" dirty="0"/>
              <a:t>を</a:t>
            </a:r>
            <a:r>
              <a:rPr lang="en-US" altLang="ja-JP" dirty="0"/>
              <a:t>OneDrive</a:t>
            </a:r>
            <a:r>
              <a:rPr lang="ja-JP" altLang="ja-JP" dirty="0"/>
              <a:t>にアップロード</a:t>
            </a:r>
          </a:p>
          <a:p>
            <a:r>
              <a:rPr lang="en-US" altLang="ja-JP" dirty="0"/>
              <a:t> </a:t>
            </a:r>
            <a:r>
              <a:rPr lang="ja-JP" altLang="ja-JP" dirty="0" smtClean="0"/>
              <a:t>上側メニュー</a:t>
            </a:r>
            <a:r>
              <a:rPr lang="ja-JP" altLang="en-US" dirty="0" smtClean="0"/>
              <a:t>「</a:t>
            </a:r>
            <a:r>
              <a:rPr lang="en-US" altLang="ja-JP" dirty="0" smtClean="0"/>
              <a:t>...</a:t>
            </a:r>
            <a:r>
              <a:rPr lang="ja-JP" altLang="ja-JP" dirty="0" smtClean="0"/>
              <a:t>」</a:t>
            </a:r>
            <a:r>
              <a:rPr lang="ja-JP" altLang="en-US" dirty="0" smtClean="0"/>
              <a:t>→アップロード</a:t>
            </a:r>
            <a:endParaRPr lang="ja-JP" altLang="ja-JP" dirty="0"/>
          </a:p>
          <a:p>
            <a:r>
              <a:rPr lang="ja-JP" altLang="en-US" dirty="0" smtClean="0"/>
              <a:t>→</a:t>
            </a:r>
            <a:r>
              <a:rPr lang="ja-JP" altLang="ja-JP" dirty="0" smtClean="0"/>
              <a:t>ファイル</a:t>
            </a:r>
            <a:endParaRPr lang="ja-JP" altLang="en-US" dirty="0"/>
          </a:p>
        </p:txBody>
      </p:sp>
      <p:sp>
        <p:nvSpPr>
          <p:cNvPr id="23" name="楕円 14"/>
          <p:cNvSpPr/>
          <p:nvPr/>
        </p:nvSpPr>
        <p:spPr>
          <a:xfrm>
            <a:off x="4773676" y="9198229"/>
            <a:ext cx="1190625" cy="89535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正方形/長方形 23"/>
          <p:cNvSpPr/>
          <p:nvPr/>
        </p:nvSpPr>
        <p:spPr>
          <a:xfrm>
            <a:off x="5093073" y="6924158"/>
            <a:ext cx="2031325" cy="369332"/>
          </a:xfrm>
          <a:prstGeom prst="rect">
            <a:avLst/>
          </a:prstGeom>
        </p:spPr>
        <p:txBody>
          <a:bodyPr wrap="none">
            <a:spAutoFit/>
          </a:bodyPr>
          <a:lstStyle/>
          <a:p>
            <a:r>
              <a:rPr lang="ja-JP" altLang="en-US" dirty="0" smtClean="0"/>
              <a:t>⑤</a:t>
            </a:r>
            <a:r>
              <a:rPr lang="ja-JP" altLang="ja-JP" dirty="0" smtClean="0"/>
              <a:t>ファイル</a:t>
            </a:r>
            <a:r>
              <a:rPr lang="ja-JP" altLang="ja-JP" dirty="0"/>
              <a:t>を選択</a:t>
            </a:r>
            <a:endParaRPr lang="ja-JP" altLang="en-US" dirty="0"/>
          </a:p>
        </p:txBody>
      </p:sp>
      <p:sp>
        <p:nvSpPr>
          <p:cNvPr id="25" name="楕円 15"/>
          <p:cNvSpPr/>
          <p:nvPr/>
        </p:nvSpPr>
        <p:spPr>
          <a:xfrm>
            <a:off x="8998710" y="8969246"/>
            <a:ext cx="1190625" cy="63817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正方形/長方形 25"/>
          <p:cNvSpPr/>
          <p:nvPr/>
        </p:nvSpPr>
        <p:spPr>
          <a:xfrm>
            <a:off x="8717554" y="6894096"/>
            <a:ext cx="2492990" cy="369332"/>
          </a:xfrm>
          <a:prstGeom prst="rect">
            <a:avLst/>
          </a:prstGeom>
        </p:spPr>
        <p:txBody>
          <a:bodyPr wrap="none">
            <a:spAutoFit/>
          </a:bodyPr>
          <a:lstStyle/>
          <a:p>
            <a:r>
              <a:rPr lang="ja-JP" altLang="en-US" dirty="0" smtClean="0"/>
              <a:t>⑥</a:t>
            </a:r>
            <a:r>
              <a:rPr lang="ja-JP" altLang="ja-JP" dirty="0" smtClean="0"/>
              <a:t>ダウンロード</a:t>
            </a:r>
            <a:r>
              <a:rPr lang="ja-JP" altLang="ja-JP" dirty="0"/>
              <a:t>を選択</a:t>
            </a:r>
            <a:endParaRPr lang="ja-JP" altLang="en-US" dirty="0"/>
          </a:p>
        </p:txBody>
      </p:sp>
      <p:sp>
        <p:nvSpPr>
          <p:cNvPr id="27" name="楕円 16"/>
          <p:cNvSpPr/>
          <p:nvPr/>
        </p:nvSpPr>
        <p:spPr>
          <a:xfrm>
            <a:off x="979709" y="13340648"/>
            <a:ext cx="1562100" cy="160064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正方形/長方形 27"/>
          <p:cNvSpPr/>
          <p:nvPr/>
        </p:nvSpPr>
        <p:spPr>
          <a:xfrm>
            <a:off x="840827" y="11145710"/>
            <a:ext cx="3416320" cy="646331"/>
          </a:xfrm>
          <a:prstGeom prst="rect">
            <a:avLst/>
          </a:prstGeom>
        </p:spPr>
        <p:txBody>
          <a:bodyPr wrap="none">
            <a:spAutoFit/>
          </a:bodyPr>
          <a:lstStyle/>
          <a:p>
            <a:r>
              <a:rPr lang="ja-JP" altLang="en-US" dirty="0" smtClean="0"/>
              <a:t>⑦</a:t>
            </a:r>
            <a:r>
              <a:rPr lang="ja-JP" altLang="ja-JP" dirty="0" smtClean="0"/>
              <a:t>アップロード</a:t>
            </a:r>
            <a:r>
              <a:rPr lang="ja-JP" altLang="ja-JP" dirty="0"/>
              <a:t>したい</a:t>
            </a:r>
            <a:r>
              <a:rPr lang="ja-JP" altLang="ja-JP" dirty="0" smtClean="0"/>
              <a:t>ファイル</a:t>
            </a:r>
            <a:endParaRPr lang="en-US" altLang="ja-JP" dirty="0" smtClean="0"/>
          </a:p>
          <a:p>
            <a:r>
              <a:rPr lang="ja-JP" altLang="ja-JP" dirty="0" smtClean="0"/>
              <a:t>を</a:t>
            </a:r>
            <a:r>
              <a:rPr lang="ja-JP" altLang="ja-JP" dirty="0"/>
              <a:t>選択</a:t>
            </a:r>
            <a:endParaRPr lang="ja-JP" altLang="en-US" dirty="0"/>
          </a:p>
        </p:txBody>
      </p:sp>
      <p:sp>
        <p:nvSpPr>
          <p:cNvPr id="29" name="楕円 17"/>
          <p:cNvSpPr/>
          <p:nvPr/>
        </p:nvSpPr>
        <p:spPr>
          <a:xfrm>
            <a:off x="5242115" y="14941296"/>
            <a:ext cx="2401570"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正方形/長方形 29"/>
          <p:cNvSpPr/>
          <p:nvPr/>
        </p:nvSpPr>
        <p:spPr>
          <a:xfrm>
            <a:off x="4770396" y="11145710"/>
            <a:ext cx="3185487" cy="369332"/>
          </a:xfrm>
          <a:prstGeom prst="rect">
            <a:avLst/>
          </a:prstGeom>
        </p:spPr>
        <p:txBody>
          <a:bodyPr wrap="none">
            <a:spAutoFit/>
          </a:bodyPr>
          <a:lstStyle/>
          <a:p>
            <a:r>
              <a:rPr lang="ja-JP" altLang="en-US" dirty="0"/>
              <a:t>⑧</a:t>
            </a:r>
            <a:r>
              <a:rPr lang="ja-JP" altLang="ja-JP" dirty="0" smtClean="0"/>
              <a:t>アップ</a:t>
            </a:r>
            <a:r>
              <a:rPr lang="ja-JP" altLang="ja-JP" dirty="0"/>
              <a:t>したファイルを開く</a:t>
            </a:r>
            <a:endParaRPr lang="ja-JP" altLang="en-US" dirty="0"/>
          </a:p>
        </p:txBody>
      </p:sp>
      <p:sp>
        <p:nvSpPr>
          <p:cNvPr id="31" name="楕円 18"/>
          <p:cNvSpPr/>
          <p:nvPr/>
        </p:nvSpPr>
        <p:spPr>
          <a:xfrm>
            <a:off x="10260985" y="13108271"/>
            <a:ext cx="1228725" cy="609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正方形/長方形 31"/>
          <p:cNvSpPr/>
          <p:nvPr/>
        </p:nvSpPr>
        <p:spPr>
          <a:xfrm>
            <a:off x="7991856" y="10684937"/>
            <a:ext cx="4107984" cy="369332"/>
          </a:xfrm>
          <a:prstGeom prst="rect">
            <a:avLst/>
          </a:prstGeom>
        </p:spPr>
        <p:txBody>
          <a:bodyPr wrap="none">
            <a:spAutoFit/>
          </a:bodyPr>
          <a:lstStyle/>
          <a:p>
            <a:r>
              <a:rPr lang="ja-JP" altLang="en-US" dirty="0"/>
              <a:t>⑨</a:t>
            </a:r>
            <a:r>
              <a:rPr lang="en-US" altLang="ja-JP" dirty="0" smtClean="0"/>
              <a:t>PowerPoint</a:t>
            </a:r>
            <a:r>
              <a:rPr lang="ja-JP" altLang="ja-JP" dirty="0"/>
              <a:t>が開き、音声も聞けます</a:t>
            </a:r>
            <a:endParaRPr lang="ja-JP" altLang="en-US" dirty="0"/>
          </a:p>
        </p:txBody>
      </p:sp>
      <p:sp>
        <p:nvSpPr>
          <p:cNvPr id="33" name="スライド番号プレースホルダー 32"/>
          <p:cNvSpPr>
            <a:spLocks noGrp="1"/>
          </p:cNvSpPr>
          <p:nvPr>
            <p:ph type="sldNum" sz="quarter" idx="12"/>
          </p:nvPr>
        </p:nvSpPr>
        <p:spPr>
          <a:xfrm>
            <a:off x="10412398" y="15278181"/>
            <a:ext cx="1596292" cy="959085"/>
          </a:xfrm>
        </p:spPr>
        <p:txBody>
          <a:bodyPr/>
          <a:lstStyle/>
          <a:p>
            <a:fld id="{E5F69015-63F7-4C01-A9BA-5F009E4E6493}" type="slidenum">
              <a:rPr kumimoji="1" lang="ja-JP" altLang="en-US" sz="2400" smtClean="0"/>
              <a:t>16</a:t>
            </a:fld>
            <a:endParaRPr kumimoji="1" lang="ja-JP" altLang="en-US" sz="2400" dirty="0"/>
          </a:p>
        </p:txBody>
      </p:sp>
    </p:spTree>
    <p:extLst>
      <p:ext uri="{BB962C8B-B14F-4D97-AF65-F5344CB8AC3E}">
        <p14:creationId xmlns:p14="http://schemas.microsoft.com/office/powerpoint/2010/main" val="2795035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6656" y="0"/>
            <a:ext cx="11313048" cy="678687"/>
          </a:xfrm>
        </p:spPr>
        <p:txBody>
          <a:bodyPr>
            <a:normAutofit fontScale="90000"/>
          </a:bodyPr>
          <a:lstStyle/>
          <a:p>
            <a:r>
              <a:rPr kumimoji="1" lang="en-US" altLang="ja-JP" sz="4400" dirty="0" smtClean="0"/>
              <a:t>Zoom</a:t>
            </a:r>
            <a:r>
              <a:rPr kumimoji="1" lang="ja-JP" altLang="en-US" sz="4400" dirty="0" smtClean="0"/>
              <a:t>の使い方（アプリのダウンロード）</a:t>
            </a:r>
            <a:endParaRPr kumimoji="1" lang="ja-JP" altLang="en-US" sz="4400" dirty="0"/>
          </a:p>
        </p:txBody>
      </p:sp>
      <p:sp>
        <p:nvSpPr>
          <p:cNvPr id="4" name="正方形/長方形 3"/>
          <p:cNvSpPr/>
          <p:nvPr/>
        </p:nvSpPr>
        <p:spPr>
          <a:xfrm>
            <a:off x="681796" y="601472"/>
            <a:ext cx="4184159" cy="400110"/>
          </a:xfrm>
          <a:prstGeom prst="rect">
            <a:avLst/>
          </a:prstGeom>
        </p:spPr>
        <p:txBody>
          <a:bodyPr wrap="none">
            <a:spAutoFit/>
          </a:bodyPr>
          <a:lstStyle/>
          <a:p>
            <a:r>
              <a:rPr lang="ja-JP" altLang="en-US" b="1" dirty="0">
                <a:solidFill>
                  <a:schemeClr val="accent6">
                    <a:lumMod val="50000"/>
                  </a:schemeClr>
                </a:solidFill>
              </a:rPr>
              <a:t>■</a:t>
            </a:r>
            <a:r>
              <a:rPr lang="en-US" altLang="ja-JP" sz="2000" b="1" dirty="0" smtClean="0">
                <a:solidFill>
                  <a:schemeClr val="accent6">
                    <a:lumMod val="50000"/>
                  </a:schemeClr>
                </a:solidFill>
              </a:rPr>
              <a:t>Zoom</a:t>
            </a:r>
            <a:r>
              <a:rPr lang="ja-JP" altLang="ja-JP" sz="2000" b="1" dirty="0">
                <a:solidFill>
                  <a:schemeClr val="accent6">
                    <a:lumMod val="50000"/>
                  </a:schemeClr>
                </a:solidFill>
              </a:rPr>
              <a:t>インストール（</a:t>
            </a:r>
            <a:r>
              <a:rPr lang="en-US" altLang="ja-JP" sz="2000" b="1" dirty="0">
                <a:solidFill>
                  <a:schemeClr val="accent6">
                    <a:lumMod val="50000"/>
                  </a:schemeClr>
                </a:solidFill>
              </a:rPr>
              <a:t>Windows</a:t>
            </a:r>
            <a:r>
              <a:rPr lang="ja-JP" altLang="ja-JP" sz="2000" b="1" dirty="0">
                <a:solidFill>
                  <a:schemeClr val="accent6">
                    <a:lumMod val="50000"/>
                  </a:schemeClr>
                </a:solidFill>
              </a:rPr>
              <a:t>）</a:t>
            </a:r>
            <a:endParaRPr lang="ja-JP" altLang="en-US" sz="2000" b="1" dirty="0">
              <a:solidFill>
                <a:schemeClr val="accent6">
                  <a:lumMod val="50000"/>
                </a:schemeClr>
              </a:solidFill>
            </a:endParaRPr>
          </a:p>
        </p:txBody>
      </p:sp>
      <p:pic>
        <p:nvPicPr>
          <p:cNvPr id="5" name="図 4"/>
          <p:cNvPicPr/>
          <p:nvPr/>
        </p:nvPicPr>
        <p:blipFill>
          <a:blip r:embed="rId2" cstate="print">
            <a:extLst>
              <a:ext uri="{28A0092B-C50C-407E-A947-70E740481C1C}">
                <a14:useLocalDpi xmlns:a14="http://schemas.microsoft.com/office/drawing/2010/main" val="0"/>
              </a:ext>
            </a:extLst>
          </a:blip>
          <a:stretch>
            <a:fillRect/>
          </a:stretch>
        </p:blipFill>
        <p:spPr>
          <a:xfrm>
            <a:off x="819985" y="2011446"/>
            <a:ext cx="3975724" cy="2061944"/>
          </a:xfrm>
          <a:prstGeom prst="rect">
            <a:avLst/>
          </a:prstGeom>
          <a:ln>
            <a:solidFill>
              <a:schemeClr val="accent1"/>
            </a:solidFill>
          </a:ln>
        </p:spPr>
      </p:pic>
      <p:pic>
        <p:nvPicPr>
          <p:cNvPr id="6" name="図 5"/>
          <p:cNvPicPr/>
          <p:nvPr/>
        </p:nvPicPr>
        <p:blipFill>
          <a:blip r:embed="rId3"/>
          <a:stretch>
            <a:fillRect/>
          </a:stretch>
        </p:blipFill>
        <p:spPr>
          <a:xfrm>
            <a:off x="5166418" y="1271669"/>
            <a:ext cx="3499133" cy="2230255"/>
          </a:xfrm>
          <a:prstGeom prst="rect">
            <a:avLst/>
          </a:prstGeom>
          <a:ln>
            <a:solidFill>
              <a:schemeClr val="accent1"/>
            </a:solidFill>
          </a:ln>
        </p:spPr>
      </p:pic>
      <p:pic>
        <p:nvPicPr>
          <p:cNvPr id="7" name="図 6"/>
          <p:cNvPicPr/>
          <p:nvPr/>
        </p:nvPicPr>
        <p:blipFill>
          <a:blip r:embed="rId4"/>
          <a:stretch>
            <a:fillRect/>
          </a:stretch>
        </p:blipFill>
        <p:spPr>
          <a:xfrm>
            <a:off x="9063982" y="1580050"/>
            <a:ext cx="3057940" cy="782955"/>
          </a:xfrm>
          <a:prstGeom prst="rect">
            <a:avLst/>
          </a:prstGeom>
          <a:ln>
            <a:solidFill>
              <a:schemeClr val="accent1"/>
            </a:solidFill>
          </a:ln>
        </p:spPr>
      </p:pic>
      <p:pic>
        <p:nvPicPr>
          <p:cNvPr id="8" name="図 7"/>
          <p:cNvPicPr/>
          <p:nvPr/>
        </p:nvPicPr>
        <p:blipFill rotWithShape="1">
          <a:blip r:embed="rId5"/>
          <a:srcRect l="353" r="1390" b="1336"/>
          <a:stretch/>
        </p:blipFill>
        <p:spPr bwMode="auto">
          <a:xfrm>
            <a:off x="9063982" y="2441660"/>
            <a:ext cx="2949702" cy="1459323"/>
          </a:xfrm>
          <a:prstGeom prst="rect">
            <a:avLst/>
          </a:prstGeom>
          <a:ln>
            <a:solidFill>
              <a:schemeClr val="accent1"/>
            </a:solidFill>
          </a:ln>
          <a:extLst>
            <a:ext uri="{53640926-AAD7-44D8-BBD7-CCE9431645EC}">
              <a14:shadowObscured xmlns:a14="http://schemas.microsoft.com/office/drawing/2010/main"/>
            </a:ext>
          </a:extLst>
        </p:spPr>
      </p:pic>
      <p:sp>
        <p:nvSpPr>
          <p:cNvPr id="9" name="正方形/長方形 8"/>
          <p:cNvSpPr/>
          <p:nvPr/>
        </p:nvSpPr>
        <p:spPr>
          <a:xfrm>
            <a:off x="799853" y="934228"/>
            <a:ext cx="4211059" cy="1077218"/>
          </a:xfrm>
          <a:prstGeom prst="rect">
            <a:avLst/>
          </a:prstGeom>
        </p:spPr>
        <p:txBody>
          <a:bodyPr wrap="square">
            <a:spAutoFit/>
          </a:bodyPr>
          <a:lstStyle/>
          <a:p>
            <a:pPr lvl="0"/>
            <a:r>
              <a:rPr lang="ja-JP" altLang="en-US" sz="1600" dirty="0" smtClean="0"/>
              <a:t>①</a:t>
            </a:r>
            <a:r>
              <a:rPr lang="en-US" altLang="ja-JP" sz="1600" dirty="0" smtClean="0"/>
              <a:t>Zoom</a:t>
            </a:r>
            <a:r>
              <a:rPr lang="ja-JP" altLang="ja-JP" sz="1600" dirty="0"/>
              <a:t>のダウンロードセンターページ</a:t>
            </a:r>
            <a:r>
              <a:rPr lang="en-US" altLang="ja-JP" sz="1600" dirty="0"/>
              <a:t>(https://zoom.us/download)</a:t>
            </a:r>
            <a:r>
              <a:rPr lang="ja-JP" altLang="ja-JP" sz="1600" dirty="0"/>
              <a:t>を開いて</a:t>
            </a:r>
            <a:r>
              <a:rPr lang="ja-JP" altLang="ja-JP" sz="1600" dirty="0" smtClean="0"/>
              <a:t>、</a:t>
            </a:r>
            <a:endParaRPr lang="en-US" altLang="ja-JP" sz="1600" dirty="0" smtClean="0"/>
          </a:p>
          <a:p>
            <a:pPr lvl="0"/>
            <a:r>
              <a:rPr lang="ja-JP" altLang="ja-JP" sz="1600" dirty="0" smtClean="0"/>
              <a:t>「</a:t>
            </a:r>
            <a:r>
              <a:rPr lang="ja-JP" altLang="ja-JP" sz="1600" dirty="0"/>
              <a:t>ミーティング用</a:t>
            </a:r>
            <a:r>
              <a:rPr lang="en-US" altLang="ja-JP" sz="1600" dirty="0"/>
              <a:t>Zoom</a:t>
            </a:r>
            <a:r>
              <a:rPr lang="ja-JP" altLang="ja-JP" sz="1600" dirty="0"/>
              <a:t>クライアント</a:t>
            </a:r>
            <a:r>
              <a:rPr lang="ja-JP" altLang="ja-JP" sz="1600" dirty="0" smtClean="0"/>
              <a:t>」の</a:t>
            </a:r>
            <a:endParaRPr lang="en-US" altLang="ja-JP" sz="1600" dirty="0" smtClean="0"/>
          </a:p>
          <a:p>
            <a:pPr lvl="0"/>
            <a:r>
              <a:rPr lang="ja-JP" altLang="ja-JP" sz="1600" dirty="0" smtClean="0"/>
              <a:t>「</a:t>
            </a:r>
            <a:r>
              <a:rPr lang="ja-JP" altLang="ja-JP" sz="1600" dirty="0"/>
              <a:t>ダウンロード」ボタンをクリック</a:t>
            </a:r>
          </a:p>
        </p:txBody>
      </p:sp>
      <p:sp>
        <p:nvSpPr>
          <p:cNvPr id="10" name="正方形/長方形 9"/>
          <p:cNvSpPr/>
          <p:nvPr/>
        </p:nvSpPr>
        <p:spPr>
          <a:xfrm>
            <a:off x="4919472" y="942912"/>
            <a:ext cx="4083169" cy="338554"/>
          </a:xfrm>
          <a:prstGeom prst="rect">
            <a:avLst/>
          </a:prstGeom>
        </p:spPr>
        <p:txBody>
          <a:bodyPr wrap="none">
            <a:spAutoFit/>
          </a:bodyPr>
          <a:lstStyle/>
          <a:p>
            <a:pPr lvl="0"/>
            <a:r>
              <a:rPr lang="ja-JP" altLang="en-US" sz="1600" dirty="0" smtClean="0"/>
              <a:t>②</a:t>
            </a:r>
            <a:r>
              <a:rPr lang="ja-JP" altLang="ja-JP" sz="1600" dirty="0" smtClean="0"/>
              <a:t>ダウンロード</a:t>
            </a:r>
            <a:r>
              <a:rPr lang="ja-JP" altLang="ja-JP" sz="1600" dirty="0"/>
              <a:t>したファイルを実行します</a:t>
            </a:r>
          </a:p>
        </p:txBody>
      </p:sp>
      <p:sp>
        <p:nvSpPr>
          <p:cNvPr id="11" name="四角形: 角を丸くする 16"/>
          <p:cNvSpPr/>
          <p:nvPr/>
        </p:nvSpPr>
        <p:spPr>
          <a:xfrm>
            <a:off x="6520363" y="2028617"/>
            <a:ext cx="721686" cy="3581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正方形/長方形 11"/>
          <p:cNvSpPr/>
          <p:nvPr/>
        </p:nvSpPr>
        <p:spPr>
          <a:xfrm>
            <a:off x="4941693" y="3499487"/>
            <a:ext cx="4294348" cy="1077218"/>
          </a:xfrm>
          <a:prstGeom prst="rect">
            <a:avLst/>
          </a:prstGeom>
        </p:spPr>
        <p:txBody>
          <a:bodyPr wrap="square">
            <a:spAutoFit/>
          </a:bodyPr>
          <a:lstStyle/>
          <a:p>
            <a:r>
              <a:rPr lang="ja-JP" altLang="ja-JP" sz="1600" dirty="0"/>
              <a:t>「このアプリがデバイスに変更を</a:t>
            </a:r>
            <a:r>
              <a:rPr lang="ja-JP" altLang="ja-JP" sz="1600" dirty="0" smtClean="0"/>
              <a:t>加える</a:t>
            </a:r>
            <a:endParaRPr lang="en-US" altLang="ja-JP" sz="1600" dirty="0" smtClean="0"/>
          </a:p>
          <a:p>
            <a:r>
              <a:rPr lang="ja-JP" altLang="ja-JP" sz="1600" dirty="0" smtClean="0"/>
              <a:t>こと</a:t>
            </a:r>
            <a:r>
              <a:rPr lang="ja-JP" altLang="ja-JP" sz="1600" dirty="0"/>
              <a:t>を許可しますか</a:t>
            </a:r>
            <a:r>
              <a:rPr lang="ja-JP" altLang="ja-JP" sz="1600" dirty="0" smtClean="0"/>
              <a:t>？</a:t>
            </a:r>
            <a:endParaRPr lang="en-US" altLang="ja-JP" sz="1600" dirty="0" smtClean="0"/>
          </a:p>
          <a:p>
            <a:r>
              <a:rPr lang="ja-JP" altLang="ja-JP" sz="1600" dirty="0" smtClean="0"/>
              <a:t>（</a:t>
            </a:r>
            <a:r>
              <a:rPr lang="en-US" altLang="ja-JP" sz="1600" dirty="0"/>
              <a:t>Zoom Video Communications, Inc.</a:t>
            </a:r>
            <a:r>
              <a:rPr lang="ja-JP" altLang="ja-JP" sz="1600" dirty="0"/>
              <a:t>）</a:t>
            </a:r>
            <a:r>
              <a:rPr lang="ja-JP" altLang="ja-JP" sz="1600" dirty="0" smtClean="0"/>
              <a:t>」</a:t>
            </a:r>
            <a:endParaRPr lang="en-US" altLang="ja-JP" sz="1600" dirty="0" smtClean="0"/>
          </a:p>
          <a:p>
            <a:r>
              <a:rPr lang="ja-JP" altLang="ja-JP" sz="1600" dirty="0" smtClean="0"/>
              <a:t>が</a:t>
            </a:r>
            <a:r>
              <a:rPr lang="ja-JP" altLang="ja-JP" sz="1600" dirty="0"/>
              <a:t>表示されたら</a:t>
            </a:r>
            <a:r>
              <a:rPr lang="ja-JP" altLang="ja-JP" sz="1600" dirty="0" smtClean="0"/>
              <a:t>、「</a:t>
            </a:r>
            <a:r>
              <a:rPr lang="ja-JP" altLang="ja-JP" sz="1600" dirty="0"/>
              <a:t>はい」をクリックします</a:t>
            </a:r>
            <a:endParaRPr lang="ja-JP" altLang="en-US" sz="1600" dirty="0"/>
          </a:p>
        </p:txBody>
      </p:sp>
      <p:sp>
        <p:nvSpPr>
          <p:cNvPr id="15" name="正方形/長方形 14"/>
          <p:cNvSpPr/>
          <p:nvPr/>
        </p:nvSpPr>
        <p:spPr>
          <a:xfrm>
            <a:off x="8920700" y="940012"/>
            <a:ext cx="3271300" cy="584775"/>
          </a:xfrm>
          <a:prstGeom prst="rect">
            <a:avLst/>
          </a:prstGeom>
        </p:spPr>
        <p:txBody>
          <a:bodyPr wrap="square">
            <a:spAutoFit/>
          </a:bodyPr>
          <a:lstStyle/>
          <a:p>
            <a:r>
              <a:rPr lang="ja-JP" altLang="en-US" sz="1600" dirty="0" smtClean="0"/>
              <a:t>③</a:t>
            </a:r>
            <a:r>
              <a:rPr lang="ja-JP" altLang="ja-JP" sz="1600" dirty="0" smtClean="0"/>
              <a:t>インストール</a:t>
            </a:r>
            <a:r>
              <a:rPr lang="ja-JP" altLang="ja-JP" sz="1600" dirty="0"/>
              <a:t>が進行し</a:t>
            </a:r>
            <a:r>
              <a:rPr lang="ja-JP" altLang="ja-JP" sz="1600" dirty="0" smtClean="0"/>
              <a:t>、</a:t>
            </a:r>
            <a:r>
              <a:rPr lang="en-US" altLang="ja-JP" sz="1600" dirty="0" smtClean="0"/>
              <a:t>Zoom</a:t>
            </a:r>
            <a:r>
              <a:rPr lang="ja-JP" altLang="ja-JP" sz="1600" dirty="0"/>
              <a:t>が起動すると完了</a:t>
            </a:r>
            <a:r>
              <a:rPr lang="ja-JP" altLang="ja-JP" sz="1600" dirty="0" smtClean="0"/>
              <a:t>になります</a:t>
            </a:r>
            <a:endParaRPr lang="ja-JP" altLang="en-US" sz="1600" dirty="0"/>
          </a:p>
        </p:txBody>
      </p:sp>
      <p:sp>
        <p:nvSpPr>
          <p:cNvPr id="16" name="正方形/長方形 15"/>
          <p:cNvSpPr/>
          <p:nvPr/>
        </p:nvSpPr>
        <p:spPr>
          <a:xfrm>
            <a:off x="704017" y="10345132"/>
            <a:ext cx="4731552" cy="400110"/>
          </a:xfrm>
          <a:prstGeom prst="rect">
            <a:avLst/>
          </a:prstGeom>
        </p:spPr>
        <p:txBody>
          <a:bodyPr wrap="none">
            <a:spAutoFit/>
          </a:bodyPr>
          <a:lstStyle/>
          <a:p>
            <a:r>
              <a:rPr lang="ja-JP" altLang="en-US" sz="2000" b="1" dirty="0" smtClean="0">
                <a:solidFill>
                  <a:schemeClr val="accent6">
                    <a:lumMod val="50000"/>
                  </a:schemeClr>
                </a:solidFill>
              </a:rPr>
              <a:t>■</a:t>
            </a:r>
            <a:r>
              <a:rPr lang="en-US" altLang="ja-JP" sz="2000" b="1" dirty="0" smtClean="0">
                <a:solidFill>
                  <a:schemeClr val="accent6">
                    <a:lumMod val="50000"/>
                  </a:schemeClr>
                </a:solidFill>
              </a:rPr>
              <a:t>Zoom</a:t>
            </a:r>
            <a:r>
              <a:rPr lang="ja-JP" altLang="ja-JP" sz="2000" b="1" dirty="0">
                <a:solidFill>
                  <a:schemeClr val="accent6">
                    <a:lumMod val="50000"/>
                  </a:schemeClr>
                </a:solidFill>
              </a:rPr>
              <a:t>インストール（</a:t>
            </a:r>
            <a:r>
              <a:rPr lang="en-US" altLang="ja-JP" sz="2000" b="1" dirty="0">
                <a:solidFill>
                  <a:schemeClr val="accent6">
                    <a:lumMod val="50000"/>
                  </a:schemeClr>
                </a:solidFill>
              </a:rPr>
              <a:t>iPhone</a:t>
            </a:r>
            <a:r>
              <a:rPr lang="ja-JP" altLang="ja-JP" sz="2000" b="1" dirty="0" err="1">
                <a:solidFill>
                  <a:schemeClr val="accent6">
                    <a:lumMod val="50000"/>
                  </a:schemeClr>
                </a:solidFill>
              </a:rPr>
              <a:t>、</a:t>
            </a:r>
            <a:r>
              <a:rPr lang="en-US" altLang="ja-JP" sz="2000" b="1" dirty="0">
                <a:solidFill>
                  <a:schemeClr val="accent6">
                    <a:lumMod val="50000"/>
                  </a:schemeClr>
                </a:solidFill>
              </a:rPr>
              <a:t>iPad</a:t>
            </a:r>
            <a:r>
              <a:rPr lang="ja-JP" altLang="ja-JP" sz="2000" b="1" dirty="0">
                <a:solidFill>
                  <a:schemeClr val="accent6">
                    <a:lumMod val="50000"/>
                  </a:schemeClr>
                </a:solidFill>
              </a:rPr>
              <a:t>）</a:t>
            </a:r>
            <a:endParaRPr lang="ja-JP" altLang="en-US" sz="2000" b="1" dirty="0">
              <a:solidFill>
                <a:schemeClr val="accent6">
                  <a:lumMod val="50000"/>
                </a:schemeClr>
              </a:solidFill>
            </a:endParaRPr>
          </a:p>
        </p:txBody>
      </p:sp>
      <p:pic>
        <p:nvPicPr>
          <p:cNvPr id="17" name="図 16"/>
          <p:cNvPicPr/>
          <p:nvPr/>
        </p:nvPicPr>
        <p:blipFill>
          <a:blip r:embed="rId6" cstate="print">
            <a:extLst>
              <a:ext uri="{28A0092B-C50C-407E-A947-70E740481C1C}">
                <a14:useLocalDpi xmlns:a14="http://schemas.microsoft.com/office/drawing/2010/main" val="0"/>
              </a:ext>
            </a:extLst>
          </a:blip>
          <a:stretch>
            <a:fillRect/>
          </a:stretch>
        </p:blipFill>
        <p:spPr>
          <a:xfrm>
            <a:off x="1170798" y="12075126"/>
            <a:ext cx="1979610" cy="4042971"/>
          </a:xfrm>
          <a:prstGeom prst="rect">
            <a:avLst/>
          </a:prstGeom>
          <a:ln>
            <a:solidFill>
              <a:schemeClr val="accent1"/>
            </a:solidFill>
          </a:ln>
        </p:spPr>
      </p:pic>
      <p:pic>
        <p:nvPicPr>
          <p:cNvPr id="18" name="図 17"/>
          <p:cNvPicPr/>
          <p:nvPr/>
        </p:nvPicPr>
        <p:blipFill>
          <a:blip r:embed="rId7" cstate="print">
            <a:extLst>
              <a:ext uri="{28A0092B-C50C-407E-A947-70E740481C1C}">
                <a14:useLocalDpi xmlns:a14="http://schemas.microsoft.com/office/drawing/2010/main" val="0"/>
              </a:ext>
            </a:extLst>
          </a:blip>
          <a:stretch>
            <a:fillRect/>
          </a:stretch>
        </p:blipFill>
        <p:spPr>
          <a:xfrm>
            <a:off x="7343646" y="12075126"/>
            <a:ext cx="2164715" cy="3965905"/>
          </a:xfrm>
          <a:prstGeom prst="rect">
            <a:avLst/>
          </a:prstGeom>
          <a:ln>
            <a:solidFill>
              <a:schemeClr val="accent1"/>
            </a:solidFill>
          </a:ln>
        </p:spPr>
      </p:pic>
      <p:sp>
        <p:nvSpPr>
          <p:cNvPr id="19" name="正方形/長方形 18"/>
          <p:cNvSpPr/>
          <p:nvPr/>
        </p:nvSpPr>
        <p:spPr>
          <a:xfrm>
            <a:off x="6915985" y="10291381"/>
            <a:ext cx="4092787" cy="400110"/>
          </a:xfrm>
          <a:prstGeom prst="rect">
            <a:avLst/>
          </a:prstGeom>
        </p:spPr>
        <p:txBody>
          <a:bodyPr wrap="none">
            <a:spAutoFit/>
          </a:bodyPr>
          <a:lstStyle/>
          <a:p>
            <a:r>
              <a:rPr lang="ja-JP" altLang="en-US" sz="2000" b="1" dirty="0" smtClean="0">
                <a:solidFill>
                  <a:schemeClr val="accent6">
                    <a:lumMod val="50000"/>
                  </a:schemeClr>
                </a:solidFill>
              </a:rPr>
              <a:t>■</a:t>
            </a:r>
            <a:r>
              <a:rPr lang="en-US" altLang="ja-JP" sz="2000" b="1" dirty="0" smtClean="0">
                <a:solidFill>
                  <a:schemeClr val="accent6">
                    <a:lumMod val="50000"/>
                  </a:schemeClr>
                </a:solidFill>
              </a:rPr>
              <a:t>Zoom</a:t>
            </a:r>
            <a:r>
              <a:rPr lang="ja-JP" altLang="ja-JP" sz="2000" b="1" dirty="0">
                <a:solidFill>
                  <a:schemeClr val="accent6">
                    <a:lumMod val="50000"/>
                  </a:schemeClr>
                </a:solidFill>
              </a:rPr>
              <a:t>インストール（</a:t>
            </a:r>
            <a:r>
              <a:rPr lang="en-US" altLang="ja-JP" sz="2000" b="1" dirty="0">
                <a:solidFill>
                  <a:schemeClr val="accent6">
                    <a:lumMod val="50000"/>
                  </a:schemeClr>
                </a:solidFill>
              </a:rPr>
              <a:t>Android</a:t>
            </a:r>
            <a:r>
              <a:rPr lang="ja-JP" altLang="ja-JP" sz="2000" b="1" dirty="0">
                <a:solidFill>
                  <a:schemeClr val="accent6">
                    <a:lumMod val="50000"/>
                  </a:schemeClr>
                </a:solidFill>
              </a:rPr>
              <a:t>）</a:t>
            </a:r>
            <a:endParaRPr lang="ja-JP" altLang="en-US" sz="2000" b="1" dirty="0">
              <a:solidFill>
                <a:schemeClr val="accent6">
                  <a:lumMod val="50000"/>
                </a:schemeClr>
              </a:solidFill>
            </a:endParaRPr>
          </a:p>
        </p:txBody>
      </p:sp>
      <p:sp>
        <p:nvSpPr>
          <p:cNvPr id="20" name="正方形/長方形 19"/>
          <p:cNvSpPr/>
          <p:nvPr/>
        </p:nvSpPr>
        <p:spPr>
          <a:xfrm>
            <a:off x="704017" y="10726954"/>
            <a:ext cx="5690543" cy="1323439"/>
          </a:xfrm>
          <a:prstGeom prst="rect">
            <a:avLst/>
          </a:prstGeom>
        </p:spPr>
        <p:txBody>
          <a:bodyPr wrap="square">
            <a:spAutoFit/>
          </a:bodyPr>
          <a:lstStyle/>
          <a:p>
            <a:r>
              <a:rPr lang="ja-JP" altLang="ja-JP" sz="1600" dirty="0"/>
              <a:t>「</a:t>
            </a:r>
            <a:r>
              <a:rPr lang="en-US" altLang="ja-JP" sz="1600" dirty="0"/>
              <a:t>App Store</a:t>
            </a:r>
            <a:r>
              <a:rPr lang="ja-JP" altLang="ja-JP" sz="1600" dirty="0"/>
              <a:t>」を開いて「</a:t>
            </a:r>
            <a:r>
              <a:rPr lang="en-US" altLang="ja-JP" sz="1600" dirty="0"/>
              <a:t>Zoom</a:t>
            </a:r>
            <a:r>
              <a:rPr lang="ja-JP" altLang="ja-JP" sz="1600" dirty="0"/>
              <a:t>」で検索するか</a:t>
            </a:r>
            <a:r>
              <a:rPr lang="ja-JP" altLang="ja-JP" sz="1600" dirty="0" smtClean="0"/>
              <a:t>、</a:t>
            </a:r>
            <a:endParaRPr lang="en-US" altLang="ja-JP" sz="1600" dirty="0" smtClean="0"/>
          </a:p>
          <a:p>
            <a:r>
              <a:rPr lang="ja-JP" altLang="ja-JP" sz="1600" dirty="0" smtClean="0"/>
              <a:t>次</a:t>
            </a:r>
            <a:r>
              <a:rPr lang="ja-JP" altLang="ja-JP" sz="1600" dirty="0"/>
              <a:t>の</a:t>
            </a:r>
            <a:r>
              <a:rPr lang="en-US" altLang="ja-JP" sz="1600" dirty="0"/>
              <a:t>App Store</a:t>
            </a:r>
            <a:r>
              <a:rPr lang="ja-JP" altLang="ja-JP" sz="1600" dirty="0"/>
              <a:t>を直接開く</a:t>
            </a:r>
            <a:r>
              <a:rPr lang="en-US" altLang="ja-JP" sz="1600" dirty="0"/>
              <a:t>URL</a:t>
            </a:r>
            <a:r>
              <a:rPr lang="ja-JP" altLang="ja-JP" sz="1600" dirty="0"/>
              <a:t>（</a:t>
            </a:r>
            <a:r>
              <a:rPr lang="en-US" altLang="ja-JP" sz="1600" dirty="0"/>
              <a:t>https://apps.apple.com/jp/app/zoom-cloud-meetings/id546505307</a:t>
            </a:r>
            <a:r>
              <a:rPr lang="ja-JP" altLang="ja-JP" sz="1600" dirty="0"/>
              <a:t>）から、「</a:t>
            </a:r>
            <a:r>
              <a:rPr lang="en-US" altLang="ja-JP" sz="1600" dirty="0"/>
              <a:t>Zoom Cloud Meetings</a:t>
            </a:r>
            <a:r>
              <a:rPr lang="ja-JP" altLang="ja-JP" sz="1600" dirty="0" smtClean="0"/>
              <a:t>」</a:t>
            </a:r>
            <a:endParaRPr lang="en-US" altLang="ja-JP" sz="1600" dirty="0" smtClean="0"/>
          </a:p>
          <a:p>
            <a:r>
              <a:rPr lang="ja-JP" altLang="ja-JP" sz="1600" dirty="0" smtClean="0"/>
              <a:t>の</a:t>
            </a:r>
            <a:r>
              <a:rPr lang="ja-JP" altLang="ja-JP" sz="1600" dirty="0"/>
              <a:t>「入手」ボタンをタップすればインストールできます。</a:t>
            </a:r>
            <a:endParaRPr lang="ja-JP" altLang="en-US" sz="1600" dirty="0"/>
          </a:p>
        </p:txBody>
      </p:sp>
      <p:sp>
        <p:nvSpPr>
          <p:cNvPr id="21" name="正方形/長方形 20"/>
          <p:cNvSpPr/>
          <p:nvPr/>
        </p:nvSpPr>
        <p:spPr>
          <a:xfrm>
            <a:off x="6890129" y="10722203"/>
            <a:ext cx="5236464" cy="1323439"/>
          </a:xfrm>
          <a:prstGeom prst="rect">
            <a:avLst/>
          </a:prstGeom>
        </p:spPr>
        <p:txBody>
          <a:bodyPr wrap="square">
            <a:spAutoFit/>
          </a:bodyPr>
          <a:lstStyle/>
          <a:p>
            <a:r>
              <a:rPr lang="en-US" altLang="ja-JP" sz="1600" dirty="0"/>
              <a:t>Play</a:t>
            </a:r>
            <a:r>
              <a:rPr lang="ja-JP" altLang="ja-JP" sz="1600" dirty="0"/>
              <a:t>ストアを「</a:t>
            </a:r>
            <a:r>
              <a:rPr lang="en-US" altLang="ja-JP" sz="1600" dirty="0"/>
              <a:t>Zoom</a:t>
            </a:r>
            <a:r>
              <a:rPr lang="ja-JP" altLang="ja-JP" sz="1600" dirty="0"/>
              <a:t>」で検索するか、次のリンク</a:t>
            </a:r>
            <a:r>
              <a:rPr lang="en-US" altLang="ja-JP" sz="1600" dirty="0"/>
              <a:t/>
            </a:r>
            <a:br>
              <a:rPr lang="en-US" altLang="ja-JP" sz="1600" dirty="0"/>
            </a:br>
            <a:r>
              <a:rPr lang="en-US" altLang="ja-JP" sz="1600" dirty="0"/>
              <a:t>(https://play.google.com/store/apps/</a:t>
            </a:r>
            <a:br>
              <a:rPr lang="en-US" altLang="ja-JP" sz="1600" dirty="0"/>
            </a:br>
            <a:r>
              <a:rPr lang="en-US" altLang="ja-JP" sz="1600" dirty="0" err="1"/>
              <a:t>details?id</a:t>
            </a:r>
            <a:r>
              <a:rPr lang="en-US" altLang="ja-JP" sz="1600" dirty="0"/>
              <a:t>=</a:t>
            </a:r>
            <a:r>
              <a:rPr lang="en-US" altLang="ja-JP" sz="1600" dirty="0" err="1"/>
              <a:t>us.zoom.videomeetings</a:t>
            </a:r>
            <a:r>
              <a:rPr lang="en-US" altLang="ja-JP" sz="1600" dirty="0"/>
              <a:t>)</a:t>
            </a:r>
            <a:r>
              <a:rPr lang="ja-JP" altLang="ja-JP" sz="1600" dirty="0"/>
              <a:t>から</a:t>
            </a:r>
            <a:r>
              <a:rPr lang="en-US" altLang="ja-JP" sz="1600" dirty="0"/>
              <a:t/>
            </a:r>
            <a:br>
              <a:rPr lang="en-US" altLang="ja-JP" sz="1600" dirty="0"/>
            </a:br>
            <a:r>
              <a:rPr lang="ja-JP" altLang="ja-JP" sz="1600" dirty="0"/>
              <a:t>「</a:t>
            </a:r>
            <a:r>
              <a:rPr lang="en-US" altLang="ja-JP" sz="1600" dirty="0"/>
              <a:t>ZOOM Cloud Meetings</a:t>
            </a:r>
            <a:r>
              <a:rPr lang="ja-JP" altLang="ja-JP" sz="1600" dirty="0"/>
              <a:t>」アプリのページを開いて</a:t>
            </a:r>
            <a:r>
              <a:rPr lang="ja-JP" altLang="ja-JP" sz="1600" dirty="0" smtClean="0"/>
              <a:t>、</a:t>
            </a:r>
            <a:endParaRPr lang="en-US" altLang="ja-JP" sz="1600" dirty="0" smtClean="0"/>
          </a:p>
          <a:p>
            <a:r>
              <a:rPr lang="ja-JP" altLang="ja-JP" sz="1600" dirty="0" smtClean="0"/>
              <a:t>「</a:t>
            </a:r>
            <a:r>
              <a:rPr lang="ja-JP" altLang="ja-JP" sz="1600" dirty="0"/>
              <a:t>インストール」をタップしてインストールします</a:t>
            </a:r>
            <a:endParaRPr lang="ja-JP" altLang="en-US" sz="1600" dirty="0"/>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1001589" y="5989628"/>
            <a:ext cx="3612515" cy="1790700"/>
          </a:xfrm>
          <a:prstGeom prst="rect">
            <a:avLst/>
          </a:prstGeom>
          <a:ln>
            <a:solidFill>
              <a:schemeClr val="accent1"/>
            </a:solidFill>
          </a:ln>
        </p:spPr>
      </p:pic>
      <p:pic>
        <p:nvPicPr>
          <p:cNvPr id="23" name="図 22"/>
          <p:cNvPicPr/>
          <p:nvPr/>
        </p:nvPicPr>
        <p:blipFill>
          <a:blip r:embed="rId8">
            <a:extLst>
              <a:ext uri="{28A0092B-C50C-407E-A947-70E740481C1C}">
                <a14:useLocalDpi xmlns:a14="http://schemas.microsoft.com/office/drawing/2010/main" val="0"/>
              </a:ext>
            </a:extLst>
          </a:blip>
          <a:stretch>
            <a:fillRect/>
          </a:stretch>
        </p:blipFill>
        <p:spPr>
          <a:xfrm>
            <a:off x="1007293" y="8174376"/>
            <a:ext cx="3630295" cy="1282065"/>
          </a:xfrm>
          <a:prstGeom prst="rect">
            <a:avLst/>
          </a:prstGeom>
          <a:ln>
            <a:solidFill>
              <a:schemeClr val="accent1"/>
            </a:solidFill>
          </a:ln>
        </p:spPr>
      </p:pic>
      <p:pic>
        <p:nvPicPr>
          <p:cNvPr id="24" name="図 23"/>
          <p:cNvPicPr/>
          <p:nvPr/>
        </p:nvPicPr>
        <p:blipFill>
          <a:blip r:embed="rId9">
            <a:extLst>
              <a:ext uri="{28A0092B-C50C-407E-A947-70E740481C1C}">
                <a14:useLocalDpi xmlns:a14="http://schemas.microsoft.com/office/drawing/2010/main" val="0"/>
              </a:ext>
            </a:extLst>
          </a:blip>
          <a:stretch>
            <a:fillRect/>
          </a:stretch>
        </p:blipFill>
        <p:spPr>
          <a:xfrm>
            <a:off x="4830142" y="5953052"/>
            <a:ext cx="3629025" cy="2550795"/>
          </a:xfrm>
          <a:prstGeom prst="rect">
            <a:avLst/>
          </a:prstGeom>
          <a:ln>
            <a:solidFill>
              <a:schemeClr val="accent1"/>
            </a:solidFill>
          </a:ln>
        </p:spPr>
      </p:pic>
      <p:pic>
        <p:nvPicPr>
          <p:cNvPr id="25" name="図 24"/>
          <p:cNvPicPr/>
          <p:nvPr/>
        </p:nvPicPr>
        <p:blipFill>
          <a:blip r:embed="rId10">
            <a:extLst>
              <a:ext uri="{28A0092B-C50C-407E-A947-70E740481C1C}">
                <a14:useLocalDpi xmlns:a14="http://schemas.microsoft.com/office/drawing/2010/main" val="0"/>
              </a:ext>
            </a:extLst>
          </a:blip>
          <a:stretch>
            <a:fillRect/>
          </a:stretch>
        </p:blipFill>
        <p:spPr bwMode="auto">
          <a:xfrm>
            <a:off x="8821033" y="5661555"/>
            <a:ext cx="3168671" cy="2154238"/>
          </a:xfrm>
          <a:prstGeom prst="rect">
            <a:avLst/>
          </a:prstGeom>
          <a:ln>
            <a:solidFill>
              <a:schemeClr val="accent1"/>
            </a:solidFill>
          </a:ln>
          <a:extLst>
            <a:ext uri="{53640926-AAD7-44D8-BBD7-CCE9431645EC}">
              <a14:shadowObscured xmlns:a14="http://schemas.microsoft.com/office/drawing/2010/main"/>
            </a:ext>
          </a:extLst>
        </p:spPr>
      </p:pic>
      <p:pic>
        <p:nvPicPr>
          <p:cNvPr id="26" name="図 25"/>
          <p:cNvPicPr/>
          <p:nvPr/>
        </p:nvPicPr>
        <p:blipFill>
          <a:blip r:embed="rId11">
            <a:extLst>
              <a:ext uri="{28A0092B-C50C-407E-A947-70E740481C1C}">
                <a14:useLocalDpi xmlns:a14="http://schemas.microsoft.com/office/drawing/2010/main" val="0"/>
              </a:ext>
            </a:extLst>
          </a:blip>
          <a:stretch>
            <a:fillRect/>
          </a:stretch>
        </p:blipFill>
        <p:spPr bwMode="auto">
          <a:xfrm>
            <a:off x="8891515" y="8430632"/>
            <a:ext cx="3098190" cy="1580734"/>
          </a:xfrm>
          <a:prstGeom prst="rect">
            <a:avLst/>
          </a:prstGeom>
          <a:ln>
            <a:solidFill>
              <a:schemeClr val="accent1"/>
            </a:solidFill>
          </a:ln>
          <a:extLst>
            <a:ext uri="{53640926-AAD7-44D8-BBD7-CCE9431645EC}">
              <a14:shadowObscured xmlns:a14="http://schemas.microsoft.com/office/drawing/2010/main"/>
            </a:ext>
          </a:extLst>
        </p:spPr>
      </p:pic>
      <p:sp>
        <p:nvSpPr>
          <p:cNvPr id="27" name="正方形/長方形 26"/>
          <p:cNvSpPr/>
          <p:nvPr/>
        </p:nvSpPr>
        <p:spPr>
          <a:xfrm>
            <a:off x="710257" y="4631569"/>
            <a:ext cx="3608680" cy="400110"/>
          </a:xfrm>
          <a:prstGeom prst="rect">
            <a:avLst/>
          </a:prstGeom>
        </p:spPr>
        <p:txBody>
          <a:bodyPr wrap="none">
            <a:spAutoFit/>
          </a:bodyPr>
          <a:lstStyle/>
          <a:p>
            <a:r>
              <a:rPr lang="ja-JP" altLang="en-US" sz="2000" b="1" dirty="0" smtClean="0">
                <a:solidFill>
                  <a:schemeClr val="accent6">
                    <a:lumMod val="50000"/>
                  </a:schemeClr>
                </a:solidFill>
              </a:rPr>
              <a:t>■</a:t>
            </a:r>
            <a:r>
              <a:rPr lang="en-US" altLang="ja-JP" sz="2000" b="1" dirty="0" smtClean="0">
                <a:solidFill>
                  <a:schemeClr val="accent6">
                    <a:lumMod val="50000"/>
                  </a:schemeClr>
                </a:solidFill>
              </a:rPr>
              <a:t>Zoom</a:t>
            </a:r>
            <a:r>
              <a:rPr lang="ja-JP" altLang="ja-JP" sz="2000" b="1" dirty="0">
                <a:solidFill>
                  <a:schemeClr val="accent6">
                    <a:lumMod val="50000"/>
                  </a:schemeClr>
                </a:solidFill>
              </a:rPr>
              <a:t>インストール（</a:t>
            </a:r>
            <a:r>
              <a:rPr lang="en-US" altLang="ja-JP" sz="2000" b="1" dirty="0">
                <a:solidFill>
                  <a:schemeClr val="accent6">
                    <a:lumMod val="50000"/>
                  </a:schemeClr>
                </a:solidFill>
              </a:rPr>
              <a:t>Mac</a:t>
            </a:r>
            <a:r>
              <a:rPr lang="ja-JP" altLang="ja-JP" sz="2000" b="1" dirty="0">
                <a:solidFill>
                  <a:schemeClr val="accent6">
                    <a:lumMod val="50000"/>
                  </a:schemeClr>
                </a:solidFill>
              </a:rPr>
              <a:t>）</a:t>
            </a:r>
            <a:endParaRPr lang="ja-JP" altLang="en-US" sz="2000" b="1" dirty="0">
              <a:solidFill>
                <a:schemeClr val="accent6">
                  <a:lumMod val="50000"/>
                </a:schemeClr>
              </a:solidFill>
            </a:endParaRPr>
          </a:p>
        </p:txBody>
      </p:sp>
      <p:sp>
        <p:nvSpPr>
          <p:cNvPr id="28" name="正方形/長方形 27"/>
          <p:cNvSpPr/>
          <p:nvPr/>
        </p:nvSpPr>
        <p:spPr>
          <a:xfrm>
            <a:off x="762001" y="4940239"/>
            <a:ext cx="4091692" cy="1077218"/>
          </a:xfrm>
          <a:prstGeom prst="rect">
            <a:avLst/>
          </a:prstGeom>
        </p:spPr>
        <p:txBody>
          <a:bodyPr wrap="square">
            <a:spAutoFit/>
          </a:bodyPr>
          <a:lstStyle/>
          <a:p>
            <a:r>
              <a:rPr lang="ja-JP" altLang="en-US" sz="1600" dirty="0" smtClean="0"/>
              <a:t>①</a:t>
            </a:r>
            <a:r>
              <a:rPr lang="en-US" altLang="ja-JP" sz="1600" dirty="0" smtClean="0"/>
              <a:t>Zoom</a:t>
            </a:r>
            <a:r>
              <a:rPr lang="ja-JP" altLang="ja-JP" sz="1600" dirty="0"/>
              <a:t>のダウンロードセンターページ</a:t>
            </a:r>
            <a:r>
              <a:rPr lang="en-US" altLang="ja-JP" sz="1600" dirty="0"/>
              <a:t>(https://zoom.us/download)</a:t>
            </a:r>
            <a:r>
              <a:rPr lang="ja-JP" altLang="ja-JP" sz="1600" dirty="0"/>
              <a:t>を開いて</a:t>
            </a:r>
            <a:r>
              <a:rPr lang="ja-JP" altLang="ja-JP" sz="1600" dirty="0" smtClean="0"/>
              <a:t>、</a:t>
            </a:r>
            <a:endParaRPr lang="en-US" altLang="ja-JP" sz="1600" dirty="0" smtClean="0"/>
          </a:p>
          <a:p>
            <a:r>
              <a:rPr lang="ja-JP" altLang="ja-JP" sz="1600" dirty="0" smtClean="0"/>
              <a:t>「</a:t>
            </a:r>
            <a:r>
              <a:rPr lang="ja-JP" altLang="ja-JP" sz="1600" dirty="0"/>
              <a:t>ミーティング用</a:t>
            </a:r>
            <a:r>
              <a:rPr lang="en-US" altLang="ja-JP" sz="1600" dirty="0"/>
              <a:t>Zoom</a:t>
            </a:r>
            <a:r>
              <a:rPr lang="ja-JP" altLang="ja-JP" sz="1600" dirty="0"/>
              <a:t>クライアント」</a:t>
            </a:r>
            <a:r>
              <a:rPr lang="ja-JP" altLang="ja-JP" sz="1600" dirty="0" smtClean="0"/>
              <a:t>の</a:t>
            </a:r>
            <a:endParaRPr lang="en-US" altLang="ja-JP" sz="1600" dirty="0" smtClean="0"/>
          </a:p>
          <a:p>
            <a:r>
              <a:rPr lang="ja-JP" altLang="ja-JP" sz="1600" dirty="0" smtClean="0"/>
              <a:t>「</a:t>
            </a:r>
            <a:r>
              <a:rPr lang="ja-JP" altLang="ja-JP" sz="1600" dirty="0"/>
              <a:t>ダウンロード」ボタンをクリック</a:t>
            </a:r>
            <a:endParaRPr lang="ja-JP" altLang="en-US" sz="1600" dirty="0"/>
          </a:p>
        </p:txBody>
      </p:sp>
      <p:sp>
        <p:nvSpPr>
          <p:cNvPr id="29" name="正方形/長方形 28"/>
          <p:cNvSpPr/>
          <p:nvPr/>
        </p:nvSpPr>
        <p:spPr>
          <a:xfrm>
            <a:off x="841167" y="7854110"/>
            <a:ext cx="4083169" cy="338554"/>
          </a:xfrm>
          <a:prstGeom prst="rect">
            <a:avLst/>
          </a:prstGeom>
        </p:spPr>
        <p:txBody>
          <a:bodyPr wrap="none">
            <a:spAutoFit/>
          </a:bodyPr>
          <a:lstStyle/>
          <a:p>
            <a:pPr lvl="0"/>
            <a:r>
              <a:rPr lang="ja-JP" altLang="en-US" sz="1600" dirty="0" smtClean="0"/>
              <a:t>②</a:t>
            </a:r>
            <a:r>
              <a:rPr lang="ja-JP" altLang="ja-JP" sz="1600" dirty="0" smtClean="0"/>
              <a:t>ダウンロード</a:t>
            </a:r>
            <a:r>
              <a:rPr lang="ja-JP" altLang="ja-JP" sz="1600" dirty="0"/>
              <a:t>したファイルを実行します</a:t>
            </a:r>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70696" y="12019124"/>
            <a:ext cx="1995544" cy="415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1648" y="12050393"/>
            <a:ext cx="1901775" cy="395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748124" y="9481455"/>
            <a:ext cx="4105570" cy="584775"/>
          </a:xfrm>
          <a:prstGeom prst="rect">
            <a:avLst/>
          </a:prstGeom>
        </p:spPr>
        <p:txBody>
          <a:bodyPr wrap="square">
            <a:spAutoFit/>
          </a:bodyPr>
          <a:lstStyle/>
          <a:p>
            <a:r>
              <a:rPr lang="ja-JP" altLang="ja-JP" sz="1600" dirty="0" smtClean="0"/>
              <a:t>「</a:t>
            </a:r>
            <a:r>
              <a:rPr lang="en-US" altLang="ja-JP" sz="1600" dirty="0"/>
              <a:t>Zoom</a:t>
            </a:r>
            <a:r>
              <a:rPr lang="ja-JP" altLang="ja-JP" sz="1600" dirty="0"/>
              <a:t>のインストール」画面が開くので</a:t>
            </a:r>
            <a:r>
              <a:rPr lang="ja-JP" altLang="ja-JP" sz="1600" dirty="0" smtClean="0"/>
              <a:t>、</a:t>
            </a:r>
            <a:endParaRPr lang="en-US" altLang="ja-JP" sz="1600" dirty="0" smtClean="0"/>
          </a:p>
          <a:p>
            <a:r>
              <a:rPr lang="ja-JP" altLang="ja-JP" sz="1600" dirty="0" smtClean="0"/>
              <a:t>「</a:t>
            </a:r>
            <a:r>
              <a:rPr lang="ja-JP" altLang="ja-JP" sz="1600" dirty="0"/>
              <a:t>続ける」をクリックします</a:t>
            </a:r>
            <a:endParaRPr lang="ja-JP" altLang="en-US" sz="1600" dirty="0"/>
          </a:p>
        </p:txBody>
      </p:sp>
      <p:sp>
        <p:nvSpPr>
          <p:cNvPr id="31" name="正方形/長方形 30"/>
          <p:cNvSpPr/>
          <p:nvPr/>
        </p:nvSpPr>
        <p:spPr>
          <a:xfrm>
            <a:off x="4637588" y="4990197"/>
            <a:ext cx="4027963" cy="830997"/>
          </a:xfrm>
          <a:prstGeom prst="rect">
            <a:avLst/>
          </a:prstGeom>
        </p:spPr>
        <p:txBody>
          <a:bodyPr wrap="square">
            <a:spAutoFit/>
          </a:bodyPr>
          <a:lstStyle/>
          <a:p>
            <a:r>
              <a:rPr lang="ja-JP" altLang="en-US" sz="1600" dirty="0" smtClean="0"/>
              <a:t>③</a:t>
            </a:r>
            <a:r>
              <a:rPr lang="ja-JP" altLang="ja-JP" sz="1600" dirty="0" smtClean="0"/>
              <a:t>「</a:t>
            </a:r>
            <a:r>
              <a:rPr lang="ja-JP" altLang="ja-JP" sz="1600" dirty="0"/>
              <a:t>このコンピュータのすべて</a:t>
            </a:r>
            <a:r>
              <a:rPr lang="ja-JP" altLang="ja-JP" sz="1600" dirty="0" smtClean="0"/>
              <a:t>の</a:t>
            </a:r>
            <a:endParaRPr lang="en-US" altLang="ja-JP" sz="1600" dirty="0" smtClean="0"/>
          </a:p>
          <a:p>
            <a:r>
              <a:rPr lang="ja-JP" altLang="ja-JP" sz="1600" dirty="0" smtClean="0"/>
              <a:t>ユーザ用にインストール</a:t>
            </a:r>
            <a:r>
              <a:rPr lang="ja-JP" altLang="ja-JP" sz="1600" dirty="0"/>
              <a:t>」を選択したまま</a:t>
            </a:r>
            <a:r>
              <a:rPr lang="ja-JP" altLang="ja-JP" sz="1600" dirty="0" smtClean="0"/>
              <a:t>、「</a:t>
            </a:r>
            <a:r>
              <a:rPr lang="ja-JP" altLang="ja-JP" sz="1600" dirty="0"/>
              <a:t>続ける」をクリックします</a:t>
            </a:r>
            <a:endParaRPr lang="ja-JP" altLang="en-US" sz="1600" dirty="0"/>
          </a:p>
        </p:txBody>
      </p:sp>
      <p:sp>
        <p:nvSpPr>
          <p:cNvPr id="1024" name="正方形/長方形 1023"/>
          <p:cNvSpPr/>
          <p:nvPr/>
        </p:nvSpPr>
        <p:spPr>
          <a:xfrm>
            <a:off x="8426003" y="5039327"/>
            <a:ext cx="3765997" cy="584775"/>
          </a:xfrm>
          <a:prstGeom prst="rect">
            <a:avLst/>
          </a:prstGeom>
        </p:spPr>
        <p:txBody>
          <a:bodyPr wrap="square">
            <a:spAutoFit/>
          </a:bodyPr>
          <a:lstStyle/>
          <a:p>
            <a:r>
              <a:rPr lang="ja-JP" altLang="en-US" sz="1600" dirty="0" smtClean="0"/>
              <a:t>④</a:t>
            </a:r>
            <a:r>
              <a:rPr lang="ja-JP" altLang="ja-JP" sz="1600" dirty="0" smtClean="0"/>
              <a:t>「</a:t>
            </a:r>
            <a:r>
              <a:rPr lang="ja-JP" altLang="ja-JP" sz="1600" dirty="0"/>
              <a:t>インストール」ボタンを</a:t>
            </a:r>
            <a:r>
              <a:rPr lang="ja-JP" altLang="ja-JP" sz="1600" dirty="0" smtClean="0"/>
              <a:t>クリック</a:t>
            </a:r>
            <a:endParaRPr lang="en-US" altLang="ja-JP" sz="1600" dirty="0" smtClean="0"/>
          </a:p>
          <a:p>
            <a:r>
              <a:rPr lang="ja-JP" altLang="ja-JP" sz="1600" dirty="0" smtClean="0"/>
              <a:t>し、インストール</a:t>
            </a:r>
            <a:r>
              <a:rPr lang="ja-JP" altLang="ja-JP" sz="1600" dirty="0"/>
              <a:t>を開始します</a:t>
            </a:r>
            <a:endParaRPr lang="ja-JP" altLang="en-US" sz="1600" dirty="0"/>
          </a:p>
        </p:txBody>
      </p:sp>
      <p:sp>
        <p:nvSpPr>
          <p:cNvPr id="1025" name="正方形/長方形 1024"/>
          <p:cNvSpPr/>
          <p:nvPr/>
        </p:nvSpPr>
        <p:spPr>
          <a:xfrm>
            <a:off x="8459177" y="7887042"/>
            <a:ext cx="3903511" cy="584775"/>
          </a:xfrm>
          <a:prstGeom prst="rect">
            <a:avLst/>
          </a:prstGeom>
        </p:spPr>
        <p:txBody>
          <a:bodyPr wrap="square">
            <a:spAutoFit/>
          </a:bodyPr>
          <a:lstStyle/>
          <a:p>
            <a:r>
              <a:rPr lang="ja-JP" altLang="en-US" sz="1600" dirty="0" smtClean="0"/>
              <a:t>⑤「</a:t>
            </a:r>
            <a:r>
              <a:rPr lang="ja-JP" altLang="en-US" sz="1600" dirty="0"/>
              <a:t>インストールが完了しました</a:t>
            </a:r>
            <a:r>
              <a:rPr lang="ja-JP" altLang="en-US" sz="1600" dirty="0" smtClean="0"/>
              <a:t>」</a:t>
            </a:r>
            <a:endParaRPr lang="en-US" altLang="ja-JP" sz="1600" dirty="0" smtClean="0"/>
          </a:p>
          <a:p>
            <a:r>
              <a:rPr lang="ja-JP" altLang="en-US" sz="1600" dirty="0" smtClean="0"/>
              <a:t>と</a:t>
            </a:r>
            <a:r>
              <a:rPr lang="ja-JP" altLang="en-US" sz="1600" dirty="0"/>
              <a:t>表示されれば、インストール終了</a:t>
            </a:r>
            <a:r>
              <a:rPr lang="ja-JP" altLang="en-US" sz="1600" dirty="0" smtClean="0"/>
              <a:t>です</a:t>
            </a:r>
            <a:endParaRPr lang="ja-JP" altLang="en-US" dirty="0"/>
          </a:p>
        </p:txBody>
      </p:sp>
      <p:sp>
        <p:nvSpPr>
          <p:cNvPr id="1028" name="スライド番号プレースホルダー 1027"/>
          <p:cNvSpPr>
            <a:spLocks noGrp="1"/>
          </p:cNvSpPr>
          <p:nvPr>
            <p:ph type="sldNum" sz="quarter" idx="12"/>
          </p:nvPr>
        </p:nvSpPr>
        <p:spPr>
          <a:xfrm>
            <a:off x="10556350" y="15322708"/>
            <a:ext cx="1596292" cy="959085"/>
          </a:xfrm>
        </p:spPr>
        <p:txBody>
          <a:bodyPr/>
          <a:lstStyle/>
          <a:p>
            <a:fld id="{E5F69015-63F7-4C01-A9BA-5F009E4E6493}" type="slidenum">
              <a:rPr kumimoji="1" lang="ja-JP" altLang="en-US" sz="2400" smtClean="0"/>
              <a:t>17</a:t>
            </a:fld>
            <a:endParaRPr kumimoji="1" lang="ja-JP" altLang="en-US" sz="2400" dirty="0"/>
          </a:p>
        </p:txBody>
      </p:sp>
    </p:spTree>
    <p:extLst>
      <p:ext uri="{BB962C8B-B14F-4D97-AF65-F5344CB8AC3E}">
        <p14:creationId xmlns:p14="http://schemas.microsoft.com/office/powerpoint/2010/main" val="304245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76656" y="0"/>
            <a:ext cx="11313048" cy="678687"/>
          </a:xfrm>
          <a:prstGeom prst="rect">
            <a:avLst/>
          </a:prstGeom>
        </p:spPr>
        <p:txBody>
          <a:bodyPr vert="horz" lIns="91440" tIns="45720" rIns="91440" bIns="45720" rtlCol="0" anchor="t">
            <a:normAutofit fontScale="97500"/>
          </a:bodyPr>
          <a:lstStyle>
            <a:lvl1pPr algn="l" defTabSz="914377" rtl="0" eaLnBrk="1" latinLnBrk="0" hangingPunct="1">
              <a:lnSpc>
                <a:spcPct val="89000"/>
              </a:lnSpc>
              <a:spcBef>
                <a:spcPct val="0"/>
              </a:spcBef>
              <a:buNone/>
              <a:defRPr kumimoji="1" sz="5867" kern="1200" baseline="0">
                <a:solidFill>
                  <a:schemeClr val="tx2"/>
                </a:solidFill>
                <a:latin typeface="+mj-lt"/>
                <a:ea typeface="+mj-ea"/>
                <a:cs typeface="+mj-cs"/>
              </a:defRPr>
            </a:lvl1pPr>
          </a:lstStyle>
          <a:p>
            <a:r>
              <a:rPr lang="en-US" altLang="ja-JP" sz="4400" dirty="0" smtClean="0"/>
              <a:t>Zoom</a:t>
            </a:r>
            <a:r>
              <a:rPr lang="ja-JP" altLang="en-US" sz="4400" dirty="0" smtClean="0"/>
              <a:t>の使い方</a:t>
            </a:r>
            <a:r>
              <a:rPr lang="ja-JP" altLang="en-US" sz="4100" dirty="0" smtClean="0"/>
              <a:t>（ミーティング参加方法）</a:t>
            </a:r>
            <a:endParaRPr lang="ja-JP" altLang="en-US" sz="4100" dirty="0"/>
          </a:p>
        </p:txBody>
      </p:sp>
      <p:pic>
        <p:nvPicPr>
          <p:cNvPr id="5" name="図 4"/>
          <p:cNvPicPr/>
          <p:nvPr/>
        </p:nvPicPr>
        <p:blipFill>
          <a:blip r:embed="rId2"/>
          <a:stretch>
            <a:fillRect/>
          </a:stretch>
        </p:blipFill>
        <p:spPr>
          <a:xfrm>
            <a:off x="1945740" y="1437702"/>
            <a:ext cx="923544" cy="988886"/>
          </a:xfrm>
          <a:prstGeom prst="rect">
            <a:avLst/>
          </a:prstGeom>
        </p:spPr>
      </p:pic>
      <p:pic>
        <p:nvPicPr>
          <p:cNvPr id="6" name="図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653" y="1302122"/>
            <a:ext cx="3210370" cy="2055306"/>
          </a:xfrm>
          <a:prstGeom prst="rect">
            <a:avLst/>
          </a:prstGeom>
          <a:noFill/>
          <a:ln>
            <a:solidFill>
              <a:schemeClr val="accent1"/>
            </a:solidFill>
          </a:ln>
        </p:spPr>
      </p:pic>
      <p:pic>
        <p:nvPicPr>
          <p:cNvPr id="7" name="図 6"/>
          <p:cNvPicPr/>
          <p:nvPr/>
        </p:nvPicPr>
        <p:blipFill>
          <a:blip r:embed="rId4"/>
          <a:stretch>
            <a:fillRect/>
          </a:stretch>
        </p:blipFill>
        <p:spPr>
          <a:xfrm>
            <a:off x="1043303" y="4229670"/>
            <a:ext cx="3830320" cy="3747770"/>
          </a:xfrm>
          <a:prstGeom prst="rect">
            <a:avLst/>
          </a:prstGeom>
          <a:ln>
            <a:solidFill>
              <a:schemeClr val="accent1"/>
            </a:solidFill>
          </a:ln>
        </p:spPr>
      </p:pic>
      <p:pic>
        <p:nvPicPr>
          <p:cNvPr id="8" name="図 7"/>
          <p:cNvPicPr/>
          <p:nvPr/>
        </p:nvPicPr>
        <p:blipFill>
          <a:blip r:embed="rId5"/>
          <a:stretch>
            <a:fillRect/>
          </a:stretch>
        </p:blipFill>
        <p:spPr>
          <a:xfrm>
            <a:off x="6167256" y="4549870"/>
            <a:ext cx="3666173" cy="3339128"/>
          </a:xfrm>
          <a:prstGeom prst="rect">
            <a:avLst/>
          </a:prstGeom>
          <a:ln>
            <a:solidFill>
              <a:schemeClr val="accent1"/>
            </a:solidFill>
          </a:ln>
        </p:spPr>
      </p:pic>
      <p:sp>
        <p:nvSpPr>
          <p:cNvPr id="9" name="正方形/長方形 8"/>
          <p:cNvSpPr/>
          <p:nvPr/>
        </p:nvSpPr>
        <p:spPr>
          <a:xfrm>
            <a:off x="676656" y="605535"/>
            <a:ext cx="3970959" cy="400110"/>
          </a:xfrm>
          <a:prstGeom prst="rect">
            <a:avLst/>
          </a:prstGeom>
        </p:spPr>
        <p:txBody>
          <a:bodyPr wrap="none">
            <a:spAutoFit/>
          </a:bodyPr>
          <a:lstStyle/>
          <a:p>
            <a:r>
              <a:rPr lang="ja-JP" altLang="en-US" sz="2000" b="1" dirty="0" smtClean="0">
                <a:solidFill>
                  <a:schemeClr val="accent6">
                    <a:lumMod val="50000"/>
                  </a:schemeClr>
                </a:solidFill>
              </a:rPr>
              <a:t>■</a:t>
            </a:r>
            <a:r>
              <a:rPr lang="en-US" altLang="ja-JP" sz="2000" b="1" dirty="0" smtClean="0">
                <a:solidFill>
                  <a:schemeClr val="accent6">
                    <a:lumMod val="50000"/>
                  </a:schemeClr>
                </a:solidFill>
              </a:rPr>
              <a:t>Zoom</a:t>
            </a:r>
            <a:r>
              <a:rPr lang="ja-JP" altLang="ja-JP" sz="2000" b="1" dirty="0">
                <a:solidFill>
                  <a:schemeClr val="accent6">
                    <a:lumMod val="50000"/>
                  </a:schemeClr>
                </a:solidFill>
              </a:rPr>
              <a:t>ミーティング参加（</a:t>
            </a:r>
            <a:r>
              <a:rPr lang="en-US" altLang="ja-JP" sz="2000" b="1" dirty="0">
                <a:solidFill>
                  <a:schemeClr val="accent6">
                    <a:lumMod val="50000"/>
                  </a:schemeClr>
                </a:solidFill>
              </a:rPr>
              <a:t>PC</a:t>
            </a:r>
            <a:r>
              <a:rPr lang="ja-JP" altLang="ja-JP" sz="2000" b="1" dirty="0">
                <a:solidFill>
                  <a:schemeClr val="accent6">
                    <a:lumMod val="50000"/>
                  </a:schemeClr>
                </a:solidFill>
              </a:rPr>
              <a:t>）</a:t>
            </a:r>
            <a:endParaRPr lang="ja-JP" altLang="en-US" sz="2000" b="1" dirty="0">
              <a:solidFill>
                <a:schemeClr val="accent6">
                  <a:lumMod val="50000"/>
                </a:schemeClr>
              </a:solidFill>
            </a:endParaRPr>
          </a:p>
        </p:txBody>
      </p:sp>
      <p:sp>
        <p:nvSpPr>
          <p:cNvPr id="10" name="正方形/長方形 9"/>
          <p:cNvSpPr/>
          <p:nvPr/>
        </p:nvSpPr>
        <p:spPr>
          <a:xfrm>
            <a:off x="858851" y="1002720"/>
            <a:ext cx="3097323" cy="369332"/>
          </a:xfrm>
          <a:prstGeom prst="rect">
            <a:avLst/>
          </a:prstGeom>
        </p:spPr>
        <p:txBody>
          <a:bodyPr wrap="none">
            <a:spAutoFit/>
          </a:bodyPr>
          <a:lstStyle/>
          <a:p>
            <a:r>
              <a:rPr lang="ja-JP" altLang="en-US" dirty="0" smtClean="0"/>
              <a:t>①</a:t>
            </a:r>
            <a:r>
              <a:rPr lang="en-US" altLang="ja-JP" dirty="0" smtClean="0"/>
              <a:t>Zoo</a:t>
            </a:r>
            <a:r>
              <a:rPr lang="ja-JP" altLang="ja-JP" dirty="0" err="1"/>
              <a:t>ｍ</a:t>
            </a:r>
            <a:r>
              <a:rPr lang="ja-JP" altLang="ja-JP" dirty="0"/>
              <a:t>アプリを起動します</a:t>
            </a:r>
            <a:endParaRPr lang="ja-JP" altLang="en-US" dirty="0"/>
          </a:p>
        </p:txBody>
      </p:sp>
      <p:sp>
        <p:nvSpPr>
          <p:cNvPr id="11" name="正方形/長方形 10"/>
          <p:cNvSpPr/>
          <p:nvPr/>
        </p:nvSpPr>
        <p:spPr>
          <a:xfrm>
            <a:off x="767411" y="2426588"/>
            <a:ext cx="5103037" cy="1323439"/>
          </a:xfrm>
          <a:prstGeom prst="rect">
            <a:avLst/>
          </a:prstGeom>
        </p:spPr>
        <p:txBody>
          <a:bodyPr wrap="square">
            <a:spAutoFit/>
          </a:bodyPr>
          <a:lstStyle/>
          <a:p>
            <a:r>
              <a:rPr lang="ja-JP" altLang="ja-JP" sz="1600" dirty="0"/>
              <a:t>デスクトップにアイコンがなければ</a:t>
            </a:r>
            <a:r>
              <a:rPr lang="ja-JP" altLang="ja-JP" sz="1600" dirty="0" smtClean="0"/>
              <a:t>、</a:t>
            </a:r>
            <a:endParaRPr lang="en-US" altLang="ja-JP" sz="1600" dirty="0" smtClean="0"/>
          </a:p>
          <a:p>
            <a:r>
              <a:rPr lang="ja-JP" altLang="ja-JP" sz="1600" dirty="0" smtClean="0"/>
              <a:t>スタートメニュー</a:t>
            </a:r>
            <a:r>
              <a:rPr lang="ja-JP" altLang="ja-JP" sz="1600" dirty="0"/>
              <a:t>から、</a:t>
            </a:r>
            <a:r>
              <a:rPr lang="en-US" altLang="ja-JP" sz="1600" dirty="0"/>
              <a:t>Zoom </a:t>
            </a:r>
            <a:r>
              <a:rPr lang="ja-JP" altLang="ja-JP" sz="1600" dirty="0"/>
              <a:t>⇒</a:t>
            </a:r>
            <a:r>
              <a:rPr lang="en-US" altLang="ja-JP" sz="1600" dirty="0"/>
              <a:t> Start Zoom </a:t>
            </a:r>
            <a:r>
              <a:rPr lang="ja-JP" altLang="ja-JP" sz="1600" dirty="0"/>
              <a:t>を選択。</a:t>
            </a:r>
          </a:p>
          <a:p>
            <a:r>
              <a:rPr lang="en-US" altLang="ja-JP" sz="1600" dirty="0"/>
              <a:t>Mac</a:t>
            </a:r>
            <a:r>
              <a:rPr lang="ja-JP" altLang="ja-JP" sz="1600" dirty="0"/>
              <a:t>の場合も、</a:t>
            </a:r>
            <a:r>
              <a:rPr lang="en-US" altLang="ja-JP" sz="1600" dirty="0"/>
              <a:t>Doc</a:t>
            </a:r>
            <a:r>
              <a:rPr lang="ja-JP" altLang="ja-JP" sz="1600" dirty="0"/>
              <a:t>の中に</a:t>
            </a:r>
            <a:r>
              <a:rPr lang="en-US" altLang="ja-JP" sz="1600" dirty="0"/>
              <a:t>Zoom</a:t>
            </a:r>
            <a:r>
              <a:rPr lang="ja-JP" altLang="ja-JP" sz="1600" dirty="0"/>
              <a:t>アイコンがあれば</a:t>
            </a:r>
            <a:r>
              <a:rPr lang="ja-JP" altLang="ja-JP" sz="1600" dirty="0" smtClean="0"/>
              <a:t>、</a:t>
            </a:r>
            <a:endParaRPr lang="en-US" altLang="ja-JP" sz="1600" dirty="0" smtClean="0"/>
          </a:p>
          <a:p>
            <a:r>
              <a:rPr lang="ja-JP" altLang="ja-JP" sz="1600" dirty="0" smtClean="0"/>
              <a:t>それ</a:t>
            </a:r>
            <a:r>
              <a:rPr lang="ja-JP" altLang="ja-JP" sz="1600" dirty="0"/>
              <a:t>をクリック。なければ、</a:t>
            </a:r>
            <a:r>
              <a:rPr lang="ja-JP" altLang="ja-JP" sz="1600" dirty="0" smtClean="0"/>
              <a:t>アプリケーション</a:t>
            </a:r>
            <a:endParaRPr lang="en-US" altLang="ja-JP" sz="1600" dirty="0" smtClean="0"/>
          </a:p>
          <a:p>
            <a:r>
              <a:rPr lang="ja-JP" altLang="ja-JP" sz="1600" dirty="0" smtClean="0"/>
              <a:t>フォルダ</a:t>
            </a:r>
            <a:r>
              <a:rPr lang="ja-JP" altLang="ja-JP" sz="1600" dirty="0"/>
              <a:t>の中にある</a:t>
            </a:r>
            <a:r>
              <a:rPr lang="en-US" altLang="ja-JP" sz="1600" dirty="0"/>
              <a:t> zoom.us </a:t>
            </a:r>
            <a:r>
              <a:rPr lang="ja-JP" altLang="ja-JP" sz="1600" dirty="0"/>
              <a:t>をクリックします</a:t>
            </a:r>
            <a:endParaRPr lang="ja-JP" altLang="en-US" sz="1600" dirty="0"/>
          </a:p>
        </p:txBody>
      </p:sp>
      <p:sp>
        <p:nvSpPr>
          <p:cNvPr id="12" name="正方形/長方形 11"/>
          <p:cNvSpPr/>
          <p:nvPr/>
        </p:nvSpPr>
        <p:spPr>
          <a:xfrm>
            <a:off x="6095534" y="963568"/>
            <a:ext cx="3877985" cy="338554"/>
          </a:xfrm>
          <a:prstGeom prst="rect">
            <a:avLst/>
          </a:prstGeom>
        </p:spPr>
        <p:txBody>
          <a:bodyPr wrap="none">
            <a:spAutoFit/>
          </a:bodyPr>
          <a:lstStyle/>
          <a:p>
            <a:r>
              <a:rPr lang="ja-JP" altLang="en-US" sz="1600" dirty="0" smtClean="0"/>
              <a:t>②</a:t>
            </a:r>
            <a:r>
              <a:rPr lang="ja-JP" altLang="ja-JP" sz="1600" dirty="0" smtClean="0"/>
              <a:t>ミーティング</a:t>
            </a:r>
            <a:r>
              <a:rPr lang="ja-JP" altLang="ja-JP" sz="1600" dirty="0"/>
              <a:t>に参加をクリックします</a:t>
            </a:r>
            <a:endParaRPr lang="ja-JP" altLang="en-US" sz="1600" dirty="0"/>
          </a:p>
        </p:txBody>
      </p:sp>
      <p:sp>
        <p:nvSpPr>
          <p:cNvPr id="13" name="四角形: 角を丸くする 45"/>
          <p:cNvSpPr/>
          <p:nvPr/>
        </p:nvSpPr>
        <p:spPr>
          <a:xfrm>
            <a:off x="7346440" y="2133980"/>
            <a:ext cx="1485900" cy="2926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正方形/長方形 13"/>
          <p:cNvSpPr/>
          <p:nvPr/>
        </p:nvSpPr>
        <p:spPr>
          <a:xfrm>
            <a:off x="923558" y="3833367"/>
            <a:ext cx="3651962" cy="338554"/>
          </a:xfrm>
          <a:prstGeom prst="rect">
            <a:avLst/>
          </a:prstGeom>
        </p:spPr>
        <p:txBody>
          <a:bodyPr wrap="none">
            <a:spAutoFit/>
          </a:bodyPr>
          <a:lstStyle/>
          <a:p>
            <a:r>
              <a:rPr lang="ja-JP" altLang="en-US" sz="1600" dirty="0" smtClean="0"/>
              <a:t>③</a:t>
            </a:r>
            <a:r>
              <a:rPr lang="ja-JP" altLang="ja-JP" sz="1600" dirty="0" smtClean="0"/>
              <a:t>ミーティング</a:t>
            </a:r>
            <a:r>
              <a:rPr lang="en-US" altLang="ja-JP" sz="1600" dirty="0"/>
              <a:t>ID</a:t>
            </a:r>
            <a:r>
              <a:rPr lang="ja-JP" altLang="ja-JP" sz="1600" dirty="0" err="1"/>
              <a:t>、</a:t>
            </a:r>
            <a:r>
              <a:rPr lang="ja-JP" altLang="ja-JP" sz="1600" dirty="0"/>
              <a:t>名前を入力します</a:t>
            </a:r>
            <a:endParaRPr lang="ja-JP" altLang="en-US" sz="1600" dirty="0"/>
          </a:p>
        </p:txBody>
      </p:sp>
      <p:sp>
        <p:nvSpPr>
          <p:cNvPr id="15" name="四角形: 角を丸くする 52"/>
          <p:cNvSpPr/>
          <p:nvPr/>
        </p:nvSpPr>
        <p:spPr>
          <a:xfrm>
            <a:off x="1259647" y="5348731"/>
            <a:ext cx="3300095" cy="4762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四角形: 角を丸くする 52"/>
          <p:cNvSpPr/>
          <p:nvPr/>
        </p:nvSpPr>
        <p:spPr>
          <a:xfrm>
            <a:off x="1290126" y="5868797"/>
            <a:ext cx="3300095" cy="4762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四角形: 角を丸くする 56"/>
          <p:cNvSpPr/>
          <p:nvPr/>
        </p:nvSpPr>
        <p:spPr>
          <a:xfrm>
            <a:off x="1259647" y="6436487"/>
            <a:ext cx="285750" cy="2844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吹き出し: 線 13">
            <a:extLst>
              <a:ext uri="{FF2B5EF4-FFF2-40B4-BE49-F238E27FC236}">
                <a16:creationId xmlns="" xmlns:a16="http://schemas.microsoft.com/office/drawing/2014/main" id="{AF6357D4-AFC2-40B8-9A95-7DA550C4A07C}"/>
              </a:ext>
            </a:extLst>
          </p:cNvPr>
          <p:cNvSpPr/>
          <p:nvPr/>
        </p:nvSpPr>
        <p:spPr>
          <a:xfrm>
            <a:off x="4297351" y="4243870"/>
            <a:ext cx="848745" cy="480445"/>
          </a:xfrm>
          <a:prstGeom prst="borderCallout1">
            <a:avLst>
              <a:gd name="adj1" fmla="val 97600"/>
              <a:gd name="adj2" fmla="val 22386"/>
              <a:gd name="adj3" fmla="val 222482"/>
              <a:gd name="adj4" fmla="val -5636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20" name="テキスト ボックス 19"/>
          <p:cNvSpPr txBox="1"/>
          <p:nvPr/>
        </p:nvSpPr>
        <p:spPr>
          <a:xfrm>
            <a:off x="4430650" y="4281047"/>
            <a:ext cx="848745" cy="369332"/>
          </a:xfrm>
          <a:prstGeom prst="rect">
            <a:avLst/>
          </a:prstGeom>
          <a:noFill/>
        </p:spPr>
        <p:txBody>
          <a:bodyPr wrap="square" rtlCol="0">
            <a:spAutoFit/>
          </a:bodyPr>
          <a:lstStyle/>
          <a:p>
            <a:r>
              <a:rPr kumimoji="1" lang="ja-JP" altLang="en-US" dirty="0" smtClean="0"/>
              <a:t>入力</a:t>
            </a:r>
            <a:endParaRPr kumimoji="1" lang="ja-JP" altLang="en-US" dirty="0"/>
          </a:p>
        </p:txBody>
      </p:sp>
      <p:sp>
        <p:nvSpPr>
          <p:cNvPr id="21" name="吹き出し: 線 13">
            <a:extLst>
              <a:ext uri="{FF2B5EF4-FFF2-40B4-BE49-F238E27FC236}">
                <a16:creationId xmlns="" xmlns:a16="http://schemas.microsoft.com/office/drawing/2014/main" id="{AF6357D4-AFC2-40B8-9A95-7DA550C4A07C}"/>
              </a:ext>
            </a:extLst>
          </p:cNvPr>
          <p:cNvSpPr/>
          <p:nvPr/>
        </p:nvSpPr>
        <p:spPr>
          <a:xfrm>
            <a:off x="4575191" y="6610350"/>
            <a:ext cx="848745" cy="480445"/>
          </a:xfrm>
          <a:prstGeom prst="borderCallout1">
            <a:avLst>
              <a:gd name="adj1" fmla="val 32890"/>
              <a:gd name="adj2" fmla="val -1316"/>
              <a:gd name="adj3" fmla="val -51584"/>
              <a:gd name="adj4" fmla="val -95145"/>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22" name="テキスト ボックス 21"/>
          <p:cNvSpPr txBox="1"/>
          <p:nvPr/>
        </p:nvSpPr>
        <p:spPr>
          <a:xfrm>
            <a:off x="4608509" y="6653802"/>
            <a:ext cx="885130" cy="369332"/>
          </a:xfrm>
          <a:prstGeom prst="rect">
            <a:avLst/>
          </a:prstGeom>
          <a:noFill/>
        </p:spPr>
        <p:txBody>
          <a:bodyPr wrap="square" rtlCol="0">
            <a:spAutoFit/>
          </a:bodyPr>
          <a:lstStyle/>
          <a:p>
            <a:r>
              <a:rPr kumimoji="1" lang="ja-JP" altLang="en-US" dirty="0" smtClean="0"/>
              <a:t>入力</a:t>
            </a:r>
            <a:endParaRPr kumimoji="1" lang="ja-JP" altLang="en-US" dirty="0"/>
          </a:p>
        </p:txBody>
      </p:sp>
      <p:sp>
        <p:nvSpPr>
          <p:cNvPr id="23" name="テキスト ボックス 22"/>
          <p:cNvSpPr txBox="1"/>
          <p:nvPr/>
        </p:nvSpPr>
        <p:spPr>
          <a:xfrm>
            <a:off x="1864409" y="8429929"/>
            <a:ext cx="885130" cy="369332"/>
          </a:xfrm>
          <a:prstGeom prst="rect">
            <a:avLst/>
          </a:prstGeom>
          <a:noFill/>
        </p:spPr>
        <p:txBody>
          <a:bodyPr wrap="square" rtlCol="0">
            <a:spAutoFit/>
          </a:bodyPr>
          <a:lstStyle/>
          <a:p>
            <a:r>
              <a:rPr kumimoji="1" lang="ja-JP" altLang="en-US" dirty="0" smtClean="0"/>
              <a:t>入力</a:t>
            </a:r>
            <a:endParaRPr kumimoji="1" lang="ja-JP" altLang="en-US" dirty="0"/>
          </a:p>
        </p:txBody>
      </p:sp>
      <p:sp>
        <p:nvSpPr>
          <p:cNvPr id="24" name="吹き出し: 線 13">
            <a:extLst>
              <a:ext uri="{FF2B5EF4-FFF2-40B4-BE49-F238E27FC236}">
                <a16:creationId xmlns="" xmlns:a16="http://schemas.microsoft.com/office/drawing/2014/main" id="{AF6357D4-AFC2-40B8-9A95-7DA550C4A07C}"/>
              </a:ext>
            </a:extLst>
          </p:cNvPr>
          <p:cNvSpPr/>
          <p:nvPr/>
        </p:nvSpPr>
        <p:spPr>
          <a:xfrm>
            <a:off x="1867065" y="8017176"/>
            <a:ext cx="2389198" cy="779145"/>
          </a:xfrm>
          <a:prstGeom prst="borderCallout1">
            <a:avLst>
              <a:gd name="adj1" fmla="val 4724"/>
              <a:gd name="adj2" fmla="val 17820"/>
              <a:gd name="adj3" fmla="val -160011"/>
              <a:gd name="adj4" fmla="val -17712"/>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25" name="テキスト ボックス 24"/>
          <p:cNvSpPr txBox="1"/>
          <p:nvPr/>
        </p:nvSpPr>
        <p:spPr>
          <a:xfrm>
            <a:off x="2018002" y="8107189"/>
            <a:ext cx="2116539" cy="646331"/>
          </a:xfrm>
          <a:prstGeom prst="rect">
            <a:avLst/>
          </a:prstGeom>
          <a:noFill/>
        </p:spPr>
        <p:txBody>
          <a:bodyPr wrap="square" rtlCol="0">
            <a:spAutoFit/>
          </a:bodyPr>
          <a:lstStyle/>
          <a:p>
            <a:r>
              <a:rPr kumimoji="1" lang="ja-JP" altLang="en-US" dirty="0"/>
              <a:t>ココ</a:t>
            </a:r>
            <a:r>
              <a:rPr kumimoji="1" lang="ja-JP" altLang="en-US" dirty="0" smtClean="0"/>
              <a:t>をチェック</a:t>
            </a:r>
            <a:r>
              <a:rPr kumimoji="1" lang="ja-JP" altLang="en-US" dirty="0"/>
              <a:t>で</a:t>
            </a:r>
            <a:r>
              <a:rPr kumimoji="1" lang="ja-JP" altLang="en-US" dirty="0" smtClean="0"/>
              <a:t>次回から省略可</a:t>
            </a:r>
            <a:endParaRPr kumimoji="1" lang="ja-JP" altLang="en-US" dirty="0"/>
          </a:p>
        </p:txBody>
      </p:sp>
      <p:sp>
        <p:nvSpPr>
          <p:cNvPr id="26" name="正方形/長方形 25"/>
          <p:cNvSpPr/>
          <p:nvPr/>
        </p:nvSpPr>
        <p:spPr>
          <a:xfrm>
            <a:off x="6048579" y="3906504"/>
            <a:ext cx="3903528" cy="646331"/>
          </a:xfrm>
          <a:prstGeom prst="rect">
            <a:avLst/>
          </a:prstGeom>
        </p:spPr>
        <p:txBody>
          <a:bodyPr wrap="square">
            <a:spAutoFit/>
          </a:bodyPr>
          <a:lstStyle/>
          <a:p>
            <a:r>
              <a:rPr lang="ja-JP" altLang="en-US" dirty="0" smtClean="0">
                <a:solidFill>
                  <a:srgbClr val="FF0000"/>
                </a:solidFill>
              </a:rPr>
              <a:t>★</a:t>
            </a:r>
            <a:r>
              <a:rPr lang="ja-JP" altLang="ja-JP" dirty="0" smtClean="0">
                <a:solidFill>
                  <a:srgbClr val="FF0000"/>
                </a:solidFill>
              </a:rPr>
              <a:t>ミーティング</a:t>
            </a:r>
            <a:r>
              <a:rPr lang="en-US" altLang="ja-JP" dirty="0">
                <a:solidFill>
                  <a:srgbClr val="FF0000"/>
                </a:solidFill>
              </a:rPr>
              <a:t>ID</a:t>
            </a:r>
            <a:r>
              <a:rPr lang="ja-JP" altLang="ja-JP" dirty="0" smtClean="0">
                <a:solidFill>
                  <a:srgbClr val="FF0000"/>
                </a:solidFill>
              </a:rPr>
              <a:t>と</a:t>
            </a:r>
            <a:r>
              <a:rPr lang="ja-JP" altLang="ja-JP" dirty="0">
                <a:solidFill>
                  <a:srgbClr val="FF0000"/>
                </a:solidFill>
              </a:rPr>
              <a:t>パスワード</a:t>
            </a:r>
            <a:r>
              <a:rPr lang="ja-JP" altLang="ja-JP" dirty="0" smtClean="0">
                <a:solidFill>
                  <a:srgbClr val="FF0000"/>
                </a:solidFill>
              </a:rPr>
              <a:t>は</a:t>
            </a:r>
            <a:endParaRPr lang="en-US" altLang="ja-JP" dirty="0" smtClean="0">
              <a:solidFill>
                <a:srgbClr val="FF0000"/>
              </a:solidFill>
            </a:endParaRPr>
          </a:p>
          <a:p>
            <a:r>
              <a:rPr lang="ja-JP" altLang="ja-JP" dirty="0" smtClean="0">
                <a:solidFill>
                  <a:srgbClr val="FF0000"/>
                </a:solidFill>
              </a:rPr>
              <a:t>先生から連絡</a:t>
            </a:r>
            <a:r>
              <a:rPr lang="ja-JP" altLang="ja-JP" dirty="0">
                <a:solidFill>
                  <a:srgbClr val="FF0000"/>
                </a:solidFill>
              </a:rPr>
              <a:t>があります</a:t>
            </a:r>
            <a:endParaRPr lang="ja-JP" altLang="en-US" dirty="0">
              <a:solidFill>
                <a:srgbClr val="FF0000"/>
              </a:solidFill>
            </a:endParaRPr>
          </a:p>
        </p:txBody>
      </p:sp>
      <p:sp>
        <p:nvSpPr>
          <p:cNvPr id="27" name="四角形: 角を丸くする 62"/>
          <p:cNvSpPr/>
          <p:nvPr/>
        </p:nvSpPr>
        <p:spPr>
          <a:xfrm>
            <a:off x="7240484" y="7241171"/>
            <a:ext cx="1588083" cy="4397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四角形: 角を丸くする 53"/>
          <p:cNvSpPr/>
          <p:nvPr/>
        </p:nvSpPr>
        <p:spPr>
          <a:xfrm>
            <a:off x="6318987" y="5449696"/>
            <a:ext cx="3540805" cy="466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正方形/長方形 28"/>
          <p:cNvSpPr/>
          <p:nvPr/>
        </p:nvSpPr>
        <p:spPr>
          <a:xfrm>
            <a:off x="5907024" y="7888998"/>
            <a:ext cx="6096000" cy="646331"/>
          </a:xfrm>
          <a:prstGeom prst="rect">
            <a:avLst/>
          </a:prstGeom>
        </p:spPr>
        <p:txBody>
          <a:bodyPr>
            <a:spAutoFit/>
          </a:bodyPr>
          <a:lstStyle/>
          <a:p>
            <a:r>
              <a:rPr lang="ja-JP" altLang="en-US" i="1" dirty="0" smtClean="0">
                <a:solidFill>
                  <a:srgbClr val="FF0000"/>
                </a:solidFill>
              </a:rPr>
              <a:t>★</a:t>
            </a:r>
            <a:r>
              <a:rPr lang="ja-JP" altLang="ja-JP" i="1" dirty="0" smtClean="0">
                <a:solidFill>
                  <a:srgbClr val="FF0000"/>
                </a:solidFill>
              </a:rPr>
              <a:t>ミーティング</a:t>
            </a:r>
            <a:r>
              <a:rPr lang="ja-JP" altLang="ja-JP" i="1" dirty="0">
                <a:solidFill>
                  <a:srgbClr val="FF0000"/>
                </a:solidFill>
              </a:rPr>
              <a:t>開始時、マイクは「ミュート」にし</a:t>
            </a:r>
            <a:endParaRPr lang="ja-JP" altLang="ja-JP" dirty="0">
              <a:solidFill>
                <a:srgbClr val="FF0000"/>
              </a:solidFill>
            </a:endParaRPr>
          </a:p>
          <a:p>
            <a:r>
              <a:rPr lang="ja-JP" altLang="ja-JP" i="1" dirty="0">
                <a:solidFill>
                  <a:srgbClr val="FF0000"/>
                </a:solidFill>
              </a:rPr>
              <a:t>発言する時に「ミュート解除」して下さい</a:t>
            </a:r>
            <a:endParaRPr lang="ja-JP" altLang="en-US" dirty="0">
              <a:solidFill>
                <a:srgbClr val="FF0000"/>
              </a:solidFill>
            </a:endParaRPr>
          </a:p>
        </p:txBody>
      </p:sp>
      <p:sp>
        <p:nvSpPr>
          <p:cNvPr id="30" name="正方形/長方形 29"/>
          <p:cNvSpPr/>
          <p:nvPr/>
        </p:nvSpPr>
        <p:spPr>
          <a:xfrm>
            <a:off x="713218" y="9281361"/>
            <a:ext cx="7102265" cy="400110"/>
          </a:xfrm>
          <a:prstGeom prst="rect">
            <a:avLst/>
          </a:prstGeom>
        </p:spPr>
        <p:txBody>
          <a:bodyPr wrap="none">
            <a:spAutoFit/>
          </a:bodyPr>
          <a:lstStyle/>
          <a:p>
            <a:r>
              <a:rPr lang="ja-JP" altLang="en-US" sz="2000" b="1" dirty="0" smtClean="0">
                <a:solidFill>
                  <a:schemeClr val="accent6">
                    <a:lumMod val="50000"/>
                  </a:schemeClr>
                </a:solidFill>
                <a:latin typeface="+mn-ea"/>
              </a:rPr>
              <a:t>■</a:t>
            </a:r>
            <a:r>
              <a:rPr lang="en-US" altLang="ja-JP" sz="2000" b="1" dirty="0" smtClean="0">
                <a:solidFill>
                  <a:schemeClr val="accent6">
                    <a:lumMod val="50000"/>
                  </a:schemeClr>
                </a:solidFill>
                <a:latin typeface="+mn-ea"/>
              </a:rPr>
              <a:t>Zoom</a:t>
            </a:r>
            <a:r>
              <a:rPr lang="ja-JP" altLang="ja-JP" sz="2000" b="1" dirty="0">
                <a:solidFill>
                  <a:schemeClr val="accent6">
                    <a:lumMod val="50000"/>
                  </a:schemeClr>
                </a:solidFill>
                <a:latin typeface="+mn-ea"/>
              </a:rPr>
              <a:t>ミーティング参加（スマートフォン、タブレット）</a:t>
            </a:r>
            <a:endParaRPr lang="ja-JP" altLang="en-US" sz="2000" b="1" dirty="0">
              <a:solidFill>
                <a:schemeClr val="accent6">
                  <a:lumMod val="50000"/>
                </a:schemeClr>
              </a:solidFill>
              <a:latin typeface="+mn-ea"/>
            </a:endParaRPr>
          </a:p>
        </p:txBody>
      </p:sp>
      <p:pic>
        <p:nvPicPr>
          <p:cNvPr id="31" name="図 30"/>
          <p:cNvPicPr/>
          <p:nvPr/>
        </p:nvPicPr>
        <p:blipFill>
          <a:blip r:embed="rId6" cstate="print">
            <a:extLst>
              <a:ext uri="{28A0092B-C50C-407E-A947-70E740481C1C}">
                <a14:useLocalDpi xmlns:a14="http://schemas.microsoft.com/office/drawing/2010/main" val="0"/>
              </a:ext>
            </a:extLst>
          </a:blip>
          <a:stretch>
            <a:fillRect/>
          </a:stretch>
        </p:blipFill>
        <p:spPr bwMode="auto">
          <a:xfrm>
            <a:off x="1002215" y="10240454"/>
            <a:ext cx="3095625" cy="2832100"/>
          </a:xfrm>
          <a:prstGeom prst="rect">
            <a:avLst/>
          </a:prstGeom>
          <a:noFill/>
          <a:ln>
            <a:solidFill>
              <a:schemeClr val="accent1"/>
            </a:solidFill>
          </a:ln>
        </p:spPr>
      </p:pic>
      <p:pic>
        <p:nvPicPr>
          <p:cNvPr id="32" name="図 31"/>
          <p:cNvPicPr/>
          <p:nvPr/>
        </p:nvPicPr>
        <p:blipFill>
          <a:blip r:embed="rId7" cstate="print">
            <a:extLst>
              <a:ext uri="{28A0092B-C50C-407E-A947-70E740481C1C}">
                <a14:useLocalDpi xmlns:a14="http://schemas.microsoft.com/office/drawing/2010/main" val="0"/>
              </a:ext>
            </a:extLst>
          </a:blip>
          <a:stretch>
            <a:fillRect/>
          </a:stretch>
        </p:blipFill>
        <p:spPr bwMode="auto">
          <a:xfrm>
            <a:off x="4804229" y="10133187"/>
            <a:ext cx="3305609" cy="2983400"/>
          </a:xfrm>
          <a:prstGeom prst="rect">
            <a:avLst/>
          </a:prstGeom>
          <a:noFill/>
          <a:ln>
            <a:solidFill>
              <a:schemeClr val="accent1"/>
            </a:solidFill>
          </a:ln>
        </p:spPr>
      </p:pic>
      <p:pic>
        <p:nvPicPr>
          <p:cNvPr id="33" name="図 32"/>
          <p:cNvPicPr/>
          <p:nvPr/>
        </p:nvPicPr>
        <p:blipFill>
          <a:blip r:embed="rId8" cstate="print">
            <a:extLst>
              <a:ext uri="{28A0092B-C50C-407E-A947-70E740481C1C}">
                <a14:useLocalDpi xmlns:a14="http://schemas.microsoft.com/office/drawing/2010/main" val="0"/>
              </a:ext>
            </a:extLst>
          </a:blip>
          <a:stretch>
            <a:fillRect/>
          </a:stretch>
        </p:blipFill>
        <p:spPr bwMode="auto">
          <a:xfrm>
            <a:off x="9036186" y="10227159"/>
            <a:ext cx="1594485" cy="2835275"/>
          </a:xfrm>
          <a:prstGeom prst="rect">
            <a:avLst/>
          </a:prstGeom>
          <a:noFill/>
          <a:ln>
            <a:solidFill>
              <a:schemeClr val="accent1"/>
            </a:solidFill>
          </a:ln>
        </p:spPr>
      </p:pic>
      <p:pic>
        <p:nvPicPr>
          <p:cNvPr id="34" name="図 33"/>
          <p:cNvPicPr/>
          <p:nvPr/>
        </p:nvPicPr>
        <p:blipFill>
          <a:blip r:embed="rId9" cstate="print">
            <a:extLst>
              <a:ext uri="{28A0092B-C50C-407E-A947-70E740481C1C}">
                <a14:useLocalDpi xmlns:a14="http://schemas.microsoft.com/office/drawing/2010/main" val="0"/>
              </a:ext>
            </a:extLst>
          </a:blip>
          <a:stretch>
            <a:fillRect/>
          </a:stretch>
        </p:blipFill>
        <p:spPr bwMode="auto">
          <a:xfrm>
            <a:off x="1308414" y="13896304"/>
            <a:ext cx="2289810" cy="2095500"/>
          </a:xfrm>
          <a:prstGeom prst="rect">
            <a:avLst/>
          </a:prstGeom>
          <a:noFill/>
          <a:ln>
            <a:solidFill>
              <a:schemeClr val="accent1"/>
            </a:solidFill>
          </a:ln>
        </p:spPr>
      </p:pic>
      <p:pic>
        <p:nvPicPr>
          <p:cNvPr id="35" name="図 34"/>
          <p:cNvPicPr/>
          <p:nvPr/>
        </p:nvPicPr>
        <p:blipFill>
          <a:blip r:embed="rId10" cstate="print">
            <a:extLst>
              <a:ext uri="{28A0092B-C50C-407E-A947-70E740481C1C}">
                <a14:useLocalDpi xmlns:a14="http://schemas.microsoft.com/office/drawing/2010/main" val="0"/>
              </a:ext>
            </a:extLst>
          </a:blip>
          <a:stretch>
            <a:fillRect/>
          </a:stretch>
        </p:blipFill>
        <p:spPr bwMode="auto">
          <a:xfrm>
            <a:off x="4198307" y="13896304"/>
            <a:ext cx="2162175" cy="1978025"/>
          </a:xfrm>
          <a:prstGeom prst="rect">
            <a:avLst/>
          </a:prstGeom>
          <a:noFill/>
          <a:ln>
            <a:solidFill>
              <a:schemeClr val="accent1"/>
            </a:solidFill>
          </a:ln>
        </p:spPr>
      </p:pic>
      <p:pic>
        <p:nvPicPr>
          <p:cNvPr id="36" name="図 35"/>
          <p:cNvPicPr/>
          <p:nvPr/>
        </p:nvPicPr>
        <p:blipFill>
          <a:blip r:embed="rId11" cstate="print">
            <a:extLst>
              <a:ext uri="{28A0092B-C50C-407E-A947-70E740481C1C}">
                <a14:useLocalDpi xmlns:a14="http://schemas.microsoft.com/office/drawing/2010/main" val="0"/>
              </a:ext>
            </a:extLst>
          </a:blip>
          <a:stretch>
            <a:fillRect/>
          </a:stretch>
        </p:blipFill>
        <p:spPr bwMode="auto">
          <a:xfrm>
            <a:off x="6789407" y="13848389"/>
            <a:ext cx="2185670" cy="2000250"/>
          </a:xfrm>
          <a:prstGeom prst="rect">
            <a:avLst/>
          </a:prstGeom>
          <a:noFill/>
          <a:ln>
            <a:solidFill>
              <a:schemeClr val="accent1"/>
            </a:solidFill>
          </a:ln>
        </p:spPr>
      </p:pic>
      <p:pic>
        <p:nvPicPr>
          <p:cNvPr id="37" name="図 36"/>
          <p:cNvPicPr/>
          <p:nvPr/>
        </p:nvPicPr>
        <p:blipFill>
          <a:blip r:embed="rId12" cstate="print">
            <a:extLst>
              <a:ext uri="{28A0092B-C50C-407E-A947-70E740481C1C}">
                <a14:useLocalDpi xmlns:a14="http://schemas.microsoft.com/office/drawing/2010/main" val="0"/>
              </a:ext>
            </a:extLst>
          </a:blip>
          <a:stretch>
            <a:fillRect/>
          </a:stretch>
        </p:blipFill>
        <p:spPr bwMode="auto">
          <a:xfrm>
            <a:off x="9432871" y="13848389"/>
            <a:ext cx="2185670" cy="2000250"/>
          </a:xfrm>
          <a:prstGeom prst="rect">
            <a:avLst/>
          </a:prstGeom>
          <a:noFill/>
          <a:ln>
            <a:solidFill>
              <a:schemeClr val="accent1"/>
            </a:solidFill>
          </a:ln>
        </p:spPr>
      </p:pic>
      <p:sp>
        <p:nvSpPr>
          <p:cNvPr id="38" name="正方形/長方形 37"/>
          <p:cNvSpPr/>
          <p:nvPr/>
        </p:nvSpPr>
        <p:spPr>
          <a:xfrm>
            <a:off x="1020074" y="9642384"/>
            <a:ext cx="2852063" cy="584775"/>
          </a:xfrm>
          <a:prstGeom prst="rect">
            <a:avLst/>
          </a:prstGeom>
        </p:spPr>
        <p:txBody>
          <a:bodyPr wrap="none">
            <a:spAutoFit/>
          </a:bodyPr>
          <a:lstStyle/>
          <a:p>
            <a:r>
              <a:rPr lang="ja-JP" altLang="en-US" sz="1600" dirty="0" smtClean="0"/>
              <a:t>①</a:t>
            </a:r>
            <a:r>
              <a:rPr lang="en-US" altLang="ja-JP" sz="1600" dirty="0" smtClean="0"/>
              <a:t>Zoo</a:t>
            </a:r>
            <a:r>
              <a:rPr lang="ja-JP" altLang="ja-JP" sz="1600" dirty="0" err="1"/>
              <a:t>ｍ</a:t>
            </a:r>
            <a:r>
              <a:rPr lang="ja-JP" altLang="ja-JP" sz="1600" dirty="0"/>
              <a:t>アプリを起動</a:t>
            </a:r>
            <a:r>
              <a:rPr lang="ja-JP" altLang="ja-JP" sz="1600" dirty="0" smtClean="0"/>
              <a:t>し</a:t>
            </a:r>
            <a:r>
              <a:rPr lang="ja-JP" altLang="en-US" sz="1600" dirty="0" smtClean="0"/>
              <a:t>、</a:t>
            </a:r>
            <a:endParaRPr lang="en-US" altLang="ja-JP" sz="1600" dirty="0" smtClean="0"/>
          </a:p>
          <a:p>
            <a:r>
              <a:rPr lang="ja-JP" altLang="en-US" sz="1600" dirty="0" smtClean="0"/>
              <a:t>ミーティングに参加をタップ</a:t>
            </a:r>
            <a:endParaRPr lang="en-US" altLang="ja-JP" sz="1600" dirty="0" smtClean="0"/>
          </a:p>
        </p:txBody>
      </p:sp>
      <p:sp>
        <p:nvSpPr>
          <p:cNvPr id="39" name="四角形: 角を丸くする 62"/>
          <p:cNvSpPr/>
          <p:nvPr/>
        </p:nvSpPr>
        <p:spPr>
          <a:xfrm>
            <a:off x="979803" y="12313043"/>
            <a:ext cx="1427709" cy="3788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4" name="正方形/長方形 43"/>
          <p:cNvSpPr/>
          <p:nvPr/>
        </p:nvSpPr>
        <p:spPr>
          <a:xfrm>
            <a:off x="4721723" y="9688896"/>
            <a:ext cx="3651962" cy="338554"/>
          </a:xfrm>
          <a:prstGeom prst="rect">
            <a:avLst/>
          </a:prstGeom>
        </p:spPr>
        <p:txBody>
          <a:bodyPr wrap="none">
            <a:spAutoFit/>
          </a:bodyPr>
          <a:lstStyle/>
          <a:p>
            <a:pPr lvl="0"/>
            <a:r>
              <a:rPr lang="ja-JP" altLang="en-US" sz="1600" dirty="0" smtClean="0"/>
              <a:t>②</a:t>
            </a:r>
            <a:r>
              <a:rPr lang="ja-JP" altLang="ja-JP" sz="1600" dirty="0" smtClean="0"/>
              <a:t>ミーティング</a:t>
            </a:r>
            <a:r>
              <a:rPr lang="en-US" altLang="ja-JP" sz="1600" dirty="0"/>
              <a:t>ID</a:t>
            </a:r>
            <a:r>
              <a:rPr lang="ja-JP" altLang="ja-JP" sz="1600" dirty="0" err="1"/>
              <a:t>、</a:t>
            </a:r>
            <a:r>
              <a:rPr lang="ja-JP" altLang="ja-JP" sz="1600" dirty="0"/>
              <a:t>名前を入力します</a:t>
            </a:r>
          </a:p>
        </p:txBody>
      </p:sp>
      <p:sp>
        <p:nvSpPr>
          <p:cNvPr id="45" name="正方形/長方形 44"/>
          <p:cNvSpPr/>
          <p:nvPr/>
        </p:nvSpPr>
        <p:spPr>
          <a:xfrm>
            <a:off x="8650080" y="9728918"/>
            <a:ext cx="2646878" cy="338554"/>
          </a:xfrm>
          <a:prstGeom prst="rect">
            <a:avLst/>
          </a:prstGeom>
        </p:spPr>
        <p:txBody>
          <a:bodyPr wrap="none">
            <a:spAutoFit/>
          </a:bodyPr>
          <a:lstStyle/>
          <a:p>
            <a:r>
              <a:rPr lang="ja-JP" altLang="en-US" sz="1600" dirty="0" smtClean="0"/>
              <a:t>③</a:t>
            </a:r>
            <a:r>
              <a:rPr lang="ja-JP" altLang="ja-JP" sz="1600" dirty="0" smtClean="0"/>
              <a:t>パスワード</a:t>
            </a:r>
            <a:r>
              <a:rPr lang="ja-JP" altLang="ja-JP" sz="1600" dirty="0"/>
              <a:t>を入力します</a:t>
            </a:r>
            <a:endParaRPr lang="ja-JP" altLang="en-US" sz="1600" dirty="0"/>
          </a:p>
        </p:txBody>
      </p:sp>
      <p:sp>
        <p:nvSpPr>
          <p:cNvPr id="46" name="四角形: 角を丸くする 53"/>
          <p:cNvSpPr/>
          <p:nvPr/>
        </p:nvSpPr>
        <p:spPr>
          <a:xfrm>
            <a:off x="9157810" y="11108372"/>
            <a:ext cx="1114425" cy="257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正方形/長方形 46"/>
          <p:cNvSpPr/>
          <p:nvPr/>
        </p:nvSpPr>
        <p:spPr>
          <a:xfrm>
            <a:off x="1002215" y="13450131"/>
            <a:ext cx="4288353" cy="338554"/>
          </a:xfrm>
          <a:prstGeom prst="rect">
            <a:avLst/>
          </a:prstGeom>
        </p:spPr>
        <p:txBody>
          <a:bodyPr wrap="none">
            <a:spAutoFit/>
          </a:bodyPr>
          <a:lstStyle/>
          <a:p>
            <a:r>
              <a:rPr lang="ja-JP" altLang="en-US" sz="1600" dirty="0" smtClean="0"/>
              <a:t>④</a:t>
            </a:r>
            <a:r>
              <a:rPr lang="ja-JP" altLang="ja-JP" sz="1600" dirty="0" smtClean="0"/>
              <a:t>カメラ</a:t>
            </a:r>
            <a:r>
              <a:rPr lang="ja-JP" altLang="ja-JP" sz="1600" dirty="0"/>
              <a:t>、マイク、オーディオを許可します</a:t>
            </a:r>
            <a:endParaRPr lang="ja-JP" altLang="en-US" sz="1600" dirty="0"/>
          </a:p>
        </p:txBody>
      </p:sp>
      <p:sp>
        <p:nvSpPr>
          <p:cNvPr id="48" name="スライド番号プレースホルダー 47"/>
          <p:cNvSpPr>
            <a:spLocks noGrp="1"/>
          </p:cNvSpPr>
          <p:nvPr>
            <p:ph type="sldNum" sz="quarter" idx="12"/>
          </p:nvPr>
        </p:nvSpPr>
        <p:spPr>
          <a:xfrm>
            <a:off x="10525706" y="15296915"/>
            <a:ext cx="1596292" cy="959085"/>
          </a:xfrm>
        </p:spPr>
        <p:txBody>
          <a:bodyPr/>
          <a:lstStyle/>
          <a:p>
            <a:fld id="{E5F69015-63F7-4C01-A9BA-5F009E4E6493}" type="slidenum">
              <a:rPr kumimoji="1" lang="ja-JP" altLang="en-US" sz="2400" smtClean="0"/>
              <a:t>18</a:t>
            </a:fld>
            <a:endParaRPr kumimoji="1" lang="ja-JP" altLang="en-US" sz="2400" dirty="0"/>
          </a:p>
        </p:txBody>
      </p:sp>
      <p:sp>
        <p:nvSpPr>
          <p:cNvPr id="3" name="円/楕円 2"/>
          <p:cNvSpPr/>
          <p:nvPr/>
        </p:nvSpPr>
        <p:spPr>
          <a:xfrm>
            <a:off x="1469197" y="5449697"/>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1736134" y="5449697"/>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003071" y="5449697"/>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2306974" y="5449697"/>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1493415" y="6003016"/>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1772699" y="6003391"/>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058491" y="6005261"/>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365321" y="6000968"/>
            <a:ext cx="201096" cy="230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601930" y="6006343"/>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2897719" y="6006159"/>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3200769" y="6002818"/>
            <a:ext cx="245303" cy="228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123276" y="10416292"/>
            <a:ext cx="1219677" cy="230832"/>
          </a:xfrm>
          <a:prstGeom prst="rect">
            <a:avLst/>
          </a:prstGeom>
          <a:solidFill>
            <a:schemeClr val="bg1"/>
          </a:solidFill>
        </p:spPr>
        <p:txBody>
          <a:bodyPr wrap="square" rtlCol="0">
            <a:spAutoFit/>
          </a:bodyPr>
          <a:lstStyle/>
          <a:p>
            <a:r>
              <a:rPr kumimoji="1" lang="en-US" altLang="ja-JP" sz="900" dirty="0" smtClean="0"/>
              <a:t>999</a:t>
            </a:r>
            <a:r>
              <a:rPr kumimoji="1" lang="ja-JP" altLang="en-US" sz="900" dirty="0" smtClean="0"/>
              <a:t>　</a:t>
            </a:r>
            <a:r>
              <a:rPr kumimoji="1" lang="en-US" altLang="ja-JP" sz="900" dirty="0" smtClean="0"/>
              <a:t>999</a:t>
            </a:r>
            <a:r>
              <a:rPr kumimoji="1" lang="ja-JP" altLang="en-US" sz="900" dirty="0" smtClean="0"/>
              <a:t>　</a:t>
            </a:r>
            <a:r>
              <a:rPr kumimoji="1" lang="en-US" altLang="ja-JP" sz="900" dirty="0" smtClean="0"/>
              <a:t>999</a:t>
            </a:r>
            <a:endParaRPr kumimoji="1" lang="ja-JP" altLang="en-US" sz="900" dirty="0"/>
          </a:p>
        </p:txBody>
      </p:sp>
      <p:sp>
        <p:nvSpPr>
          <p:cNvPr id="59" name="テキスト ボックス 58"/>
          <p:cNvSpPr txBox="1"/>
          <p:nvPr/>
        </p:nvSpPr>
        <p:spPr>
          <a:xfrm>
            <a:off x="6860627" y="10371752"/>
            <a:ext cx="1219677" cy="230832"/>
          </a:xfrm>
          <a:prstGeom prst="rect">
            <a:avLst/>
          </a:prstGeom>
          <a:solidFill>
            <a:schemeClr val="bg1"/>
          </a:solidFill>
        </p:spPr>
        <p:txBody>
          <a:bodyPr wrap="square" rtlCol="0">
            <a:spAutoFit/>
          </a:bodyPr>
          <a:lstStyle/>
          <a:p>
            <a:r>
              <a:rPr kumimoji="1" lang="en-US" altLang="ja-JP" sz="900" dirty="0" smtClean="0"/>
              <a:t>999</a:t>
            </a:r>
            <a:r>
              <a:rPr kumimoji="1" lang="ja-JP" altLang="en-US" sz="900" dirty="0" smtClean="0"/>
              <a:t>　</a:t>
            </a:r>
            <a:r>
              <a:rPr kumimoji="1" lang="en-US" altLang="ja-JP" sz="900" dirty="0" smtClean="0"/>
              <a:t>999</a:t>
            </a:r>
            <a:r>
              <a:rPr kumimoji="1" lang="ja-JP" altLang="en-US" sz="900" dirty="0" smtClean="0"/>
              <a:t>　</a:t>
            </a:r>
            <a:r>
              <a:rPr kumimoji="1" lang="en-US" altLang="ja-JP" sz="900" dirty="0" smtClean="0"/>
              <a:t>999</a:t>
            </a:r>
            <a:endParaRPr kumimoji="1" lang="ja-JP" altLang="en-US" sz="900" dirty="0"/>
          </a:p>
        </p:txBody>
      </p:sp>
      <p:sp>
        <p:nvSpPr>
          <p:cNvPr id="60" name="テキスト ボックス 59"/>
          <p:cNvSpPr txBox="1"/>
          <p:nvPr/>
        </p:nvSpPr>
        <p:spPr>
          <a:xfrm>
            <a:off x="5179885" y="10796890"/>
            <a:ext cx="915649" cy="230832"/>
          </a:xfrm>
          <a:prstGeom prst="rect">
            <a:avLst/>
          </a:prstGeom>
          <a:solidFill>
            <a:schemeClr val="bg1"/>
          </a:solidFill>
        </p:spPr>
        <p:txBody>
          <a:bodyPr wrap="square" rtlCol="0">
            <a:spAutoFit/>
          </a:bodyPr>
          <a:lstStyle/>
          <a:p>
            <a:r>
              <a:rPr kumimoji="1" lang="ja-JP" altLang="en-US" sz="900" dirty="0" smtClean="0"/>
              <a:t>神戸　太郎</a:t>
            </a:r>
            <a:endParaRPr kumimoji="1" lang="ja-JP" altLang="en-US" sz="900" dirty="0"/>
          </a:p>
        </p:txBody>
      </p:sp>
      <p:sp>
        <p:nvSpPr>
          <p:cNvPr id="61" name="テキスト ボックス 60"/>
          <p:cNvSpPr txBox="1"/>
          <p:nvPr/>
        </p:nvSpPr>
        <p:spPr>
          <a:xfrm>
            <a:off x="6945912" y="10719622"/>
            <a:ext cx="915649" cy="230832"/>
          </a:xfrm>
          <a:prstGeom prst="rect">
            <a:avLst/>
          </a:prstGeom>
          <a:solidFill>
            <a:schemeClr val="bg1"/>
          </a:solidFill>
        </p:spPr>
        <p:txBody>
          <a:bodyPr wrap="square" rtlCol="0">
            <a:spAutoFit/>
          </a:bodyPr>
          <a:lstStyle/>
          <a:p>
            <a:r>
              <a:rPr kumimoji="1" lang="ja-JP" altLang="en-US" sz="900" dirty="0" smtClean="0"/>
              <a:t>神戸　太郎</a:t>
            </a:r>
            <a:endParaRPr kumimoji="1" lang="ja-JP" altLang="en-US" sz="900" dirty="0"/>
          </a:p>
        </p:txBody>
      </p:sp>
      <p:sp>
        <p:nvSpPr>
          <p:cNvPr id="41" name="四角形: 角を丸くする 52"/>
          <p:cNvSpPr/>
          <p:nvPr/>
        </p:nvSpPr>
        <p:spPr>
          <a:xfrm>
            <a:off x="5096079" y="10763948"/>
            <a:ext cx="95250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3" name="四角形: 角を丸くする 52"/>
          <p:cNvSpPr/>
          <p:nvPr/>
        </p:nvSpPr>
        <p:spPr>
          <a:xfrm>
            <a:off x="6870190" y="10666158"/>
            <a:ext cx="95250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四角形: 角を丸くする 52"/>
          <p:cNvSpPr/>
          <p:nvPr/>
        </p:nvSpPr>
        <p:spPr>
          <a:xfrm>
            <a:off x="5096079" y="10423334"/>
            <a:ext cx="95250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四角形: 角を丸くする 52"/>
          <p:cNvSpPr/>
          <p:nvPr/>
        </p:nvSpPr>
        <p:spPr>
          <a:xfrm>
            <a:off x="6873113" y="10378630"/>
            <a:ext cx="95250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05302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4944" y="180849"/>
            <a:ext cx="11320272" cy="1081023"/>
          </a:xfrm>
        </p:spPr>
        <p:txBody>
          <a:bodyPr>
            <a:normAutofit fontScale="90000"/>
          </a:bodyPr>
          <a:lstStyle/>
          <a:p>
            <a:r>
              <a:rPr lang="ja-JP" altLang="en-US" sz="4400" dirty="0" smtClean="0"/>
              <a:t>キャンパスプラン</a:t>
            </a:r>
            <a:r>
              <a:rPr lang="ja-JP" altLang="en-US" sz="4000" dirty="0"/>
              <a:t>（</a:t>
            </a:r>
            <a:r>
              <a:rPr lang="ja-JP" altLang="en-US" sz="4000" dirty="0" smtClean="0"/>
              <a:t>キャンパスポータル）の使い方</a:t>
            </a:r>
            <a:endParaRPr kumimoji="1" lang="ja-JP" alt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0" y="828800"/>
            <a:ext cx="7167946" cy="3574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吹き出し: 線 13">
            <a:extLst>
              <a:ext uri="{FF2B5EF4-FFF2-40B4-BE49-F238E27FC236}">
                <a16:creationId xmlns="" xmlns:a16="http://schemas.microsoft.com/office/drawing/2014/main" id="{AF6357D4-AFC2-40B8-9A95-7DA550C4A07C}"/>
              </a:ext>
            </a:extLst>
          </p:cNvPr>
          <p:cNvSpPr/>
          <p:nvPr/>
        </p:nvSpPr>
        <p:spPr>
          <a:xfrm>
            <a:off x="8156448" y="1353312"/>
            <a:ext cx="3109899" cy="1005840"/>
          </a:xfrm>
          <a:prstGeom prst="borderCallout1">
            <a:avLst>
              <a:gd name="adj1" fmla="val 56243"/>
              <a:gd name="adj2" fmla="val 331"/>
              <a:gd name="adj3" fmla="val 94621"/>
              <a:gd name="adj4" fmla="val -22705"/>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4" name="テキスト ボックス 3"/>
          <p:cNvSpPr txBox="1"/>
          <p:nvPr/>
        </p:nvSpPr>
        <p:spPr>
          <a:xfrm>
            <a:off x="8156448" y="1522944"/>
            <a:ext cx="2956560" cy="646331"/>
          </a:xfrm>
          <a:prstGeom prst="rect">
            <a:avLst/>
          </a:prstGeom>
          <a:noFill/>
        </p:spPr>
        <p:txBody>
          <a:bodyPr wrap="square" rtlCol="0">
            <a:spAutoFit/>
          </a:bodyPr>
          <a:lstStyle/>
          <a:p>
            <a:r>
              <a:rPr kumimoji="1" lang="ja-JP" altLang="en-US" dirty="0" smtClean="0"/>
              <a:t>ログイン</a:t>
            </a:r>
            <a:r>
              <a:rPr kumimoji="1" lang="en-US" altLang="ja-JP" dirty="0" smtClean="0"/>
              <a:t>ID:</a:t>
            </a:r>
            <a:r>
              <a:rPr kumimoji="1" lang="ja-JP" altLang="en-US" dirty="0" smtClean="0"/>
              <a:t>学籍番号</a:t>
            </a:r>
            <a:endParaRPr kumimoji="1" lang="en-US" altLang="ja-JP" dirty="0" smtClean="0"/>
          </a:p>
          <a:p>
            <a:r>
              <a:rPr kumimoji="1" lang="ja-JP" altLang="en-US" dirty="0"/>
              <a:t>パスワード</a:t>
            </a:r>
            <a:r>
              <a:rPr kumimoji="1" lang="en-US" altLang="ja-JP" dirty="0" smtClean="0"/>
              <a:t>:8</a:t>
            </a:r>
            <a:r>
              <a:rPr kumimoji="1" lang="ja-JP" altLang="en-US" dirty="0" smtClean="0"/>
              <a:t>桁パスワード</a:t>
            </a:r>
            <a:endParaRPr kumimoji="1" lang="ja-JP" altLang="en-US" dirty="0"/>
          </a:p>
        </p:txBody>
      </p:sp>
      <p:sp>
        <p:nvSpPr>
          <p:cNvPr id="8" name="四角形: 角を丸くする 62"/>
          <p:cNvSpPr/>
          <p:nvPr/>
        </p:nvSpPr>
        <p:spPr>
          <a:xfrm>
            <a:off x="6161493" y="2615930"/>
            <a:ext cx="1300012" cy="4397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65" y="5225783"/>
            <a:ext cx="7217284" cy="508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四角形: 角を丸くする 62"/>
          <p:cNvSpPr/>
          <p:nvPr/>
        </p:nvSpPr>
        <p:spPr>
          <a:xfrm>
            <a:off x="1293057" y="8235476"/>
            <a:ext cx="7027984" cy="9385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四角形: 角を丸くする 62"/>
          <p:cNvSpPr/>
          <p:nvPr/>
        </p:nvSpPr>
        <p:spPr>
          <a:xfrm>
            <a:off x="1293057" y="9462583"/>
            <a:ext cx="6698799" cy="8464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吹き出し: 線 13">
            <a:extLst>
              <a:ext uri="{FF2B5EF4-FFF2-40B4-BE49-F238E27FC236}">
                <a16:creationId xmlns="" xmlns:a16="http://schemas.microsoft.com/office/drawing/2014/main" id="{AF6357D4-AFC2-40B8-9A95-7DA550C4A07C}"/>
              </a:ext>
            </a:extLst>
          </p:cNvPr>
          <p:cNvSpPr/>
          <p:nvPr/>
        </p:nvSpPr>
        <p:spPr>
          <a:xfrm>
            <a:off x="8994177" y="7767394"/>
            <a:ext cx="2622221" cy="853514"/>
          </a:xfrm>
          <a:prstGeom prst="borderCallout1">
            <a:avLst>
              <a:gd name="adj1" fmla="val 56243"/>
              <a:gd name="adj2" fmla="val 331"/>
              <a:gd name="adj3" fmla="val 118693"/>
              <a:gd name="adj4" fmla="val -25359"/>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13" name="吹き出し: 線 13">
            <a:extLst>
              <a:ext uri="{FF2B5EF4-FFF2-40B4-BE49-F238E27FC236}">
                <a16:creationId xmlns="" xmlns:a16="http://schemas.microsoft.com/office/drawing/2014/main" id="{AF6357D4-AFC2-40B8-9A95-7DA550C4A07C}"/>
              </a:ext>
            </a:extLst>
          </p:cNvPr>
          <p:cNvSpPr/>
          <p:nvPr/>
        </p:nvSpPr>
        <p:spPr>
          <a:xfrm>
            <a:off x="8942833" y="9174048"/>
            <a:ext cx="2798064" cy="847776"/>
          </a:xfrm>
          <a:prstGeom prst="borderCallout1">
            <a:avLst>
              <a:gd name="adj1" fmla="val 56243"/>
              <a:gd name="adj2" fmla="val 331"/>
              <a:gd name="adj3" fmla="val 105467"/>
              <a:gd name="adj4" fmla="val -33488"/>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7" name="テキスト ボックス 6"/>
          <p:cNvSpPr txBox="1"/>
          <p:nvPr/>
        </p:nvSpPr>
        <p:spPr>
          <a:xfrm>
            <a:off x="8994177" y="8004497"/>
            <a:ext cx="2798064" cy="584775"/>
          </a:xfrm>
          <a:prstGeom prst="rect">
            <a:avLst/>
          </a:prstGeom>
          <a:noFill/>
        </p:spPr>
        <p:txBody>
          <a:bodyPr wrap="square" rtlCol="0">
            <a:spAutoFit/>
          </a:bodyPr>
          <a:lstStyle/>
          <a:p>
            <a:r>
              <a:rPr kumimoji="1" lang="ja-JP" altLang="en-US" sz="1600" dirty="0" smtClean="0"/>
              <a:t>大学からのお知らせが閲覧できます</a:t>
            </a:r>
            <a:endParaRPr kumimoji="1" lang="ja-JP" altLang="en-US" sz="1600" dirty="0"/>
          </a:p>
        </p:txBody>
      </p:sp>
      <p:sp>
        <p:nvSpPr>
          <p:cNvPr id="9" name="テキスト ボックス 8"/>
          <p:cNvSpPr txBox="1"/>
          <p:nvPr/>
        </p:nvSpPr>
        <p:spPr>
          <a:xfrm>
            <a:off x="8942833" y="9301018"/>
            <a:ext cx="2798064" cy="584775"/>
          </a:xfrm>
          <a:prstGeom prst="rect">
            <a:avLst/>
          </a:prstGeom>
          <a:noFill/>
        </p:spPr>
        <p:txBody>
          <a:bodyPr wrap="square" rtlCol="0">
            <a:spAutoFit/>
          </a:bodyPr>
          <a:lstStyle/>
          <a:p>
            <a:r>
              <a:rPr kumimoji="1" lang="ja-JP" altLang="en-US" sz="1600" dirty="0" smtClean="0"/>
              <a:t>休講や補講など、授業に関するお知らせが届きます</a:t>
            </a:r>
            <a:endParaRPr kumimoji="1" lang="ja-JP" altLang="en-US" sz="1600" dirty="0"/>
          </a:p>
        </p:txBody>
      </p:sp>
      <p:sp>
        <p:nvSpPr>
          <p:cNvPr id="18" name="四角形: 角を丸くする 62"/>
          <p:cNvSpPr/>
          <p:nvPr/>
        </p:nvSpPr>
        <p:spPr>
          <a:xfrm>
            <a:off x="1376133" y="5329816"/>
            <a:ext cx="1111035" cy="5772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吹き出し: 線 13">
            <a:extLst>
              <a:ext uri="{FF2B5EF4-FFF2-40B4-BE49-F238E27FC236}">
                <a16:creationId xmlns="" xmlns:a16="http://schemas.microsoft.com/office/drawing/2014/main" id="{AF6357D4-AFC2-40B8-9A95-7DA550C4A07C}"/>
              </a:ext>
            </a:extLst>
          </p:cNvPr>
          <p:cNvSpPr/>
          <p:nvPr/>
        </p:nvSpPr>
        <p:spPr>
          <a:xfrm>
            <a:off x="3903234" y="4587054"/>
            <a:ext cx="4088622" cy="584775"/>
          </a:xfrm>
          <a:prstGeom prst="borderCallout1">
            <a:avLst>
              <a:gd name="adj1" fmla="val 56243"/>
              <a:gd name="adj2" fmla="val 331"/>
              <a:gd name="adj3" fmla="val 124032"/>
              <a:gd name="adj4" fmla="val -43544"/>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14" name="テキスト ボックス 13"/>
          <p:cNvSpPr txBox="1"/>
          <p:nvPr/>
        </p:nvSpPr>
        <p:spPr>
          <a:xfrm>
            <a:off x="3903234" y="4710164"/>
            <a:ext cx="4253214" cy="338554"/>
          </a:xfrm>
          <a:prstGeom prst="rect">
            <a:avLst/>
          </a:prstGeom>
          <a:noFill/>
        </p:spPr>
        <p:txBody>
          <a:bodyPr wrap="square" rtlCol="0">
            <a:spAutoFit/>
          </a:bodyPr>
          <a:lstStyle/>
          <a:p>
            <a:r>
              <a:rPr kumimoji="1" lang="ja-JP" altLang="en-US" sz="1600" dirty="0" smtClean="0"/>
              <a:t>配信</a:t>
            </a:r>
            <a:r>
              <a:rPr kumimoji="1" lang="ja-JP" altLang="en-US" sz="1600" dirty="0"/>
              <a:t>された</a:t>
            </a:r>
            <a:r>
              <a:rPr kumimoji="1" lang="ja-JP" altLang="en-US" sz="1600" dirty="0" smtClean="0"/>
              <a:t>お知らせすべてが閲覧できます</a:t>
            </a:r>
            <a:endParaRPr kumimoji="1" lang="ja-JP" altLang="en-US" sz="1600" dirty="0"/>
          </a:p>
        </p:txBody>
      </p:sp>
      <p:sp>
        <p:nvSpPr>
          <p:cNvPr id="21" name="角丸四角形 20"/>
          <p:cNvSpPr/>
          <p:nvPr/>
        </p:nvSpPr>
        <p:spPr>
          <a:xfrm>
            <a:off x="8522209" y="5299845"/>
            <a:ext cx="3639312" cy="1558155"/>
          </a:xfrm>
          <a:prstGeom prst="roundRect">
            <a:avLst/>
          </a:prstGeom>
          <a:solidFill>
            <a:schemeClr val="accent4">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662415" y="5469122"/>
            <a:ext cx="3493008" cy="1200329"/>
          </a:xfrm>
          <a:prstGeom prst="rect">
            <a:avLst/>
          </a:prstGeom>
          <a:noFill/>
        </p:spPr>
        <p:txBody>
          <a:bodyPr wrap="square" rtlCol="0">
            <a:spAutoFit/>
          </a:bodyPr>
          <a:lstStyle/>
          <a:p>
            <a:r>
              <a:rPr kumimoji="1" lang="ja-JP" altLang="en-US" dirty="0" smtClean="0">
                <a:solidFill>
                  <a:srgbClr val="FF0000"/>
                </a:solidFill>
              </a:rPr>
              <a:t>★重要★</a:t>
            </a:r>
            <a:endParaRPr kumimoji="1" lang="en-US" altLang="ja-JP" dirty="0" smtClean="0">
              <a:solidFill>
                <a:srgbClr val="FF0000"/>
              </a:solidFill>
            </a:endParaRPr>
          </a:p>
          <a:p>
            <a:r>
              <a:rPr kumimoji="1" lang="ja-JP" altLang="en-US" dirty="0" smtClean="0"/>
              <a:t>キャンパスプランには大事なお知らせが届きます。</a:t>
            </a:r>
            <a:endParaRPr kumimoji="1" lang="en-US" altLang="ja-JP" dirty="0" smtClean="0"/>
          </a:p>
          <a:p>
            <a:r>
              <a:rPr kumimoji="1" lang="en-US" altLang="ja-JP" dirty="0" smtClean="0"/>
              <a:t>1</a:t>
            </a:r>
            <a:r>
              <a:rPr kumimoji="1" lang="ja-JP" altLang="en-US" dirty="0" smtClean="0"/>
              <a:t>日１度は必ず確認しましょう</a:t>
            </a:r>
            <a:endParaRPr kumimoji="1" lang="ja-JP" alt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451" y="11489461"/>
            <a:ext cx="7129361" cy="439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四角形: 角を丸くする 62"/>
          <p:cNvSpPr/>
          <p:nvPr/>
        </p:nvSpPr>
        <p:spPr>
          <a:xfrm>
            <a:off x="2792199" y="11475770"/>
            <a:ext cx="828825" cy="5772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吹き出し: 線 13">
            <a:extLst>
              <a:ext uri="{FF2B5EF4-FFF2-40B4-BE49-F238E27FC236}">
                <a16:creationId xmlns="" xmlns:a16="http://schemas.microsoft.com/office/drawing/2014/main" id="{AF6357D4-AFC2-40B8-9A95-7DA550C4A07C}"/>
              </a:ext>
            </a:extLst>
          </p:cNvPr>
          <p:cNvSpPr/>
          <p:nvPr/>
        </p:nvSpPr>
        <p:spPr>
          <a:xfrm>
            <a:off x="4032192" y="10479024"/>
            <a:ext cx="2798064" cy="817684"/>
          </a:xfrm>
          <a:prstGeom prst="borderCallout1">
            <a:avLst>
              <a:gd name="adj1" fmla="val 56243"/>
              <a:gd name="adj2" fmla="val 331"/>
              <a:gd name="adj3" fmla="val 129871"/>
              <a:gd name="adj4" fmla="val -29567"/>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22" name="テキスト ボックス 21"/>
          <p:cNvSpPr txBox="1"/>
          <p:nvPr/>
        </p:nvSpPr>
        <p:spPr>
          <a:xfrm>
            <a:off x="4032192" y="10695410"/>
            <a:ext cx="2779307" cy="584775"/>
          </a:xfrm>
          <a:prstGeom prst="rect">
            <a:avLst/>
          </a:prstGeom>
          <a:noFill/>
        </p:spPr>
        <p:txBody>
          <a:bodyPr wrap="square" rtlCol="0">
            <a:spAutoFit/>
          </a:bodyPr>
          <a:lstStyle/>
          <a:p>
            <a:r>
              <a:rPr kumimoji="1" lang="ja-JP" altLang="en-US" sz="1600" dirty="0" smtClean="0"/>
              <a:t>履修確認や時間割はココから確認できます</a:t>
            </a:r>
            <a:endParaRPr kumimoji="1" lang="ja-JP" altLang="en-US" sz="1600" dirty="0"/>
          </a:p>
        </p:txBody>
      </p:sp>
      <p:sp>
        <p:nvSpPr>
          <p:cNvPr id="28" name="吹き出し: 線 13">
            <a:extLst>
              <a:ext uri="{FF2B5EF4-FFF2-40B4-BE49-F238E27FC236}">
                <a16:creationId xmlns="" xmlns:a16="http://schemas.microsoft.com/office/drawing/2014/main" id="{AF6357D4-AFC2-40B8-9A95-7DA550C4A07C}"/>
              </a:ext>
            </a:extLst>
          </p:cNvPr>
          <p:cNvSpPr/>
          <p:nvPr/>
        </p:nvSpPr>
        <p:spPr>
          <a:xfrm>
            <a:off x="7696201" y="13459969"/>
            <a:ext cx="2798064" cy="731520"/>
          </a:xfrm>
          <a:prstGeom prst="borderCallout1">
            <a:avLst>
              <a:gd name="adj1" fmla="val 56243"/>
              <a:gd name="adj2" fmla="val 331"/>
              <a:gd name="adj3" fmla="val 157763"/>
              <a:gd name="adj4" fmla="val -45253"/>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23" name="テキスト ボックス 22"/>
          <p:cNvSpPr txBox="1"/>
          <p:nvPr/>
        </p:nvSpPr>
        <p:spPr>
          <a:xfrm>
            <a:off x="7863839" y="13701907"/>
            <a:ext cx="2798065" cy="338554"/>
          </a:xfrm>
          <a:prstGeom prst="rect">
            <a:avLst/>
          </a:prstGeom>
          <a:noFill/>
        </p:spPr>
        <p:txBody>
          <a:bodyPr wrap="square" rtlCol="0">
            <a:spAutoFit/>
          </a:bodyPr>
          <a:lstStyle/>
          <a:p>
            <a:r>
              <a:rPr kumimoji="1" lang="ja-JP" altLang="en-US" sz="1600" dirty="0" smtClean="0"/>
              <a:t>成績情報の閲覧はココから</a:t>
            </a:r>
            <a:endParaRPr kumimoji="1" lang="ja-JP" altLang="en-US" sz="1600" dirty="0"/>
          </a:p>
        </p:txBody>
      </p:sp>
      <p:sp>
        <p:nvSpPr>
          <p:cNvPr id="24" name="スライド番号プレースホルダー 23"/>
          <p:cNvSpPr>
            <a:spLocks noGrp="1"/>
          </p:cNvSpPr>
          <p:nvPr>
            <p:ph type="sldNum" sz="quarter" idx="12"/>
          </p:nvPr>
        </p:nvSpPr>
        <p:spPr/>
        <p:txBody>
          <a:bodyPr/>
          <a:lstStyle/>
          <a:p>
            <a:fld id="{E5F69015-63F7-4C01-A9BA-5F009E4E6493}" type="slidenum">
              <a:rPr kumimoji="1" lang="ja-JP" altLang="en-US" sz="2400" smtClean="0"/>
              <a:t>19</a:t>
            </a:fld>
            <a:endParaRPr kumimoji="1" lang="ja-JP" altLang="en-US" sz="2400" dirty="0"/>
          </a:p>
        </p:txBody>
      </p:sp>
    </p:spTree>
    <p:extLst>
      <p:ext uri="{BB962C8B-B14F-4D97-AF65-F5344CB8AC3E}">
        <p14:creationId xmlns:p14="http://schemas.microsoft.com/office/powerpoint/2010/main" val="264983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80CF2D8-A845-4FD0-8A28-DBDE1E8125DD}"/>
              </a:ext>
            </a:extLst>
          </p:cNvPr>
          <p:cNvSpPr>
            <a:spLocks noGrp="1"/>
          </p:cNvSpPr>
          <p:nvPr>
            <p:ph type="title"/>
          </p:nvPr>
        </p:nvSpPr>
        <p:spPr>
          <a:xfrm>
            <a:off x="1026609" y="1062405"/>
            <a:ext cx="3180907" cy="821259"/>
          </a:xfrm>
        </p:spPr>
        <p:txBody>
          <a:bodyPr>
            <a:normAutofit fontScale="90000"/>
          </a:bodyPr>
          <a:lstStyle/>
          <a:p>
            <a:r>
              <a:rPr kumimoji="1" lang="ja-JP" altLang="en-US" dirty="0"/>
              <a:t>目次</a:t>
            </a:r>
          </a:p>
        </p:txBody>
      </p:sp>
      <p:sp>
        <p:nvSpPr>
          <p:cNvPr id="3" name="コンテンツ プレースホルダー 2">
            <a:extLst>
              <a:ext uri="{FF2B5EF4-FFF2-40B4-BE49-F238E27FC236}">
                <a16:creationId xmlns="" xmlns:a16="http://schemas.microsoft.com/office/drawing/2014/main" id="{CBF525F9-9A98-47A3-9A68-A800F83A7A00}"/>
              </a:ext>
            </a:extLst>
          </p:cNvPr>
          <p:cNvSpPr>
            <a:spLocks noGrp="1"/>
          </p:cNvSpPr>
          <p:nvPr>
            <p:ph idx="1"/>
          </p:nvPr>
        </p:nvSpPr>
        <p:spPr>
          <a:xfrm>
            <a:off x="786384" y="2201255"/>
            <a:ext cx="11405616" cy="11679337"/>
          </a:xfrm>
        </p:spPr>
        <p:txBody>
          <a:bodyPr>
            <a:normAutofit lnSpcReduction="10000"/>
          </a:bodyPr>
          <a:lstStyle/>
          <a:p>
            <a:r>
              <a:rPr lang="ja-JP" altLang="en-US" dirty="0"/>
              <a:t>はじめ</a:t>
            </a:r>
            <a:r>
              <a:rPr lang="ja-JP" altLang="en-US" dirty="0" smtClean="0"/>
              <a:t>に  ・・・・・・・・・・・・・・・・・・・・・・・・・</a:t>
            </a:r>
            <a:r>
              <a:rPr lang="en-US" altLang="ja-JP" dirty="0" smtClean="0"/>
              <a:t>3</a:t>
            </a:r>
          </a:p>
          <a:p>
            <a:r>
              <a:rPr lang="ja-JP" altLang="en-US" dirty="0"/>
              <a:t>オンライン授業の</a:t>
            </a:r>
            <a:r>
              <a:rPr lang="ja-JP" altLang="en-US" dirty="0" smtClean="0"/>
              <a:t>ルール  ・・・・・・・・・・・・・・・・・・</a:t>
            </a:r>
            <a:r>
              <a:rPr lang="en-US" altLang="ja-JP" dirty="0" smtClean="0"/>
              <a:t>4</a:t>
            </a:r>
          </a:p>
          <a:p>
            <a:r>
              <a:rPr lang="ja-JP" altLang="en-US" dirty="0"/>
              <a:t>オンラインシステムの</a:t>
            </a:r>
            <a:r>
              <a:rPr lang="ja-JP" altLang="en-US" dirty="0" smtClean="0"/>
              <a:t>入り口  ・・・・・・・・・・・・・・・・</a:t>
            </a:r>
            <a:r>
              <a:rPr lang="en-US" altLang="ja-JP" dirty="0" smtClean="0"/>
              <a:t>5</a:t>
            </a:r>
          </a:p>
          <a:p>
            <a:r>
              <a:rPr kumimoji="1" lang="ja-JP" altLang="en-US" dirty="0" smtClean="0"/>
              <a:t>オンライン</a:t>
            </a:r>
            <a:r>
              <a:rPr kumimoji="1" lang="ja-JP" altLang="en-US" dirty="0"/>
              <a:t>授業の受講方法</a:t>
            </a:r>
            <a:r>
              <a:rPr kumimoji="1" lang="en-US" altLang="ja-JP" dirty="0"/>
              <a:t>〈</a:t>
            </a:r>
            <a:r>
              <a:rPr lang="en-US" altLang="ja-JP" dirty="0"/>
              <a:t>Moodle</a:t>
            </a:r>
            <a:r>
              <a:rPr lang="ja-JP" altLang="en-US" dirty="0"/>
              <a:t>活用</a:t>
            </a:r>
            <a:r>
              <a:rPr kumimoji="1" lang="en-US" altLang="ja-JP" dirty="0" smtClean="0"/>
              <a:t>〉 </a:t>
            </a:r>
            <a:r>
              <a:rPr kumimoji="1" lang="ja-JP" altLang="en-US" dirty="0" smtClean="0"/>
              <a:t>・・・・・・・・・・</a:t>
            </a:r>
            <a:r>
              <a:rPr lang="en-US" altLang="ja-JP" dirty="0" smtClean="0"/>
              <a:t>6</a:t>
            </a:r>
          </a:p>
          <a:p>
            <a:r>
              <a:rPr kumimoji="1" lang="en-US" altLang="ja-JP" dirty="0" smtClean="0"/>
              <a:t>Moodle</a:t>
            </a:r>
            <a:r>
              <a:rPr kumimoji="1" lang="ja-JP" altLang="en-US" dirty="0" smtClean="0"/>
              <a:t>上の表示について・・・・・・・・・・・・・・・・・・７</a:t>
            </a:r>
            <a:endParaRPr kumimoji="1" lang="en-US" altLang="ja-JP" dirty="0"/>
          </a:p>
          <a:p>
            <a:r>
              <a:rPr kumimoji="1" lang="en-US" altLang="ja-JP" dirty="0"/>
              <a:t>Moodle</a:t>
            </a:r>
            <a:r>
              <a:rPr kumimoji="1" lang="ja-JP" altLang="en-US" dirty="0"/>
              <a:t>の</a:t>
            </a:r>
            <a:r>
              <a:rPr kumimoji="1" lang="ja-JP" altLang="en-US" dirty="0" smtClean="0"/>
              <a:t>使い方 ・・・・・・・・・・・・・・・・・・・・・・</a:t>
            </a:r>
            <a:endParaRPr kumimoji="1" lang="en-US" altLang="ja-JP" dirty="0" smtClean="0"/>
          </a:p>
          <a:p>
            <a:pPr marL="0" indent="0">
              <a:buNone/>
            </a:pPr>
            <a:r>
              <a:rPr lang="ja-JP" altLang="en-US" dirty="0" smtClean="0"/>
              <a:t>   </a:t>
            </a:r>
            <a:r>
              <a:rPr lang="ja-JP" altLang="en-US" dirty="0"/>
              <a:t>・</a:t>
            </a:r>
            <a:r>
              <a:rPr lang="ja-JP" altLang="en-US" dirty="0" smtClean="0"/>
              <a:t>出席確認について（小テスト、課題レポート、アンケートなど） </a:t>
            </a:r>
            <a:endParaRPr kumimoji="1" lang="en-US" altLang="ja-JP" dirty="0"/>
          </a:p>
          <a:p>
            <a:pPr marL="0" indent="0">
              <a:buNone/>
            </a:pPr>
            <a:r>
              <a:rPr lang="ja-JP" altLang="en-US" dirty="0" smtClean="0"/>
              <a:t>   ・課題</a:t>
            </a:r>
            <a:r>
              <a:rPr lang="ja-JP" altLang="en-US" dirty="0"/>
              <a:t>提出</a:t>
            </a:r>
            <a:r>
              <a:rPr lang="ja-JP" altLang="en-US" dirty="0" smtClean="0"/>
              <a:t>方法（</a:t>
            </a:r>
            <a:r>
              <a:rPr lang="ja-JP" altLang="en-US" dirty="0"/>
              <a:t>パソコン</a:t>
            </a:r>
            <a:r>
              <a:rPr lang="ja-JP" altLang="en-US" dirty="0" smtClean="0"/>
              <a:t>の場合） ・・・・・・・・・・・・・・</a:t>
            </a:r>
            <a:endParaRPr lang="en-US" altLang="ja-JP" dirty="0"/>
          </a:p>
          <a:p>
            <a:pPr marL="0" indent="0">
              <a:buNone/>
            </a:pPr>
            <a:r>
              <a:rPr lang="ja-JP" altLang="en-US" dirty="0" smtClean="0"/>
              <a:t>   </a:t>
            </a:r>
            <a:r>
              <a:rPr lang="ja-JP" altLang="en-US" dirty="0"/>
              <a:t>・</a:t>
            </a:r>
            <a:r>
              <a:rPr lang="ja-JP" altLang="en-US" dirty="0" smtClean="0"/>
              <a:t>課題提出方法</a:t>
            </a:r>
            <a:r>
              <a:rPr kumimoji="1" lang="ja-JP" altLang="en-US" dirty="0" smtClean="0"/>
              <a:t>（スマホの場合）・・・・・・・・・・・・・・・</a:t>
            </a:r>
            <a:endParaRPr kumimoji="1" lang="en-US" altLang="ja-JP" dirty="0" smtClean="0"/>
          </a:p>
          <a:p>
            <a:pPr marL="0" indent="0">
              <a:buNone/>
            </a:pPr>
            <a:r>
              <a:rPr lang="ja-JP" altLang="en-US" dirty="0"/>
              <a:t> </a:t>
            </a:r>
            <a:r>
              <a:rPr lang="ja-JP" altLang="en-US" dirty="0" smtClean="0"/>
              <a:t>  ・メールに課題を添付する方法（スマホの場合）・・・・・・・・</a:t>
            </a:r>
            <a:endParaRPr kumimoji="1" lang="en-US" altLang="ja-JP" dirty="0" smtClean="0"/>
          </a:p>
          <a:p>
            <a:pPr marL="0" indent="0">
              <a:buNone/>
            </a:pPr>
            <a:r>
              <a:rPr lang="ja-JP" altLang="en-US" dirty="0" smtClean="0"/>
              <a:t>   ・小テスト</a:t>
            </a:r>
            <a:r>
              <a:rPr lang="ja-JP" altLang="en-US" dirty="0"/>
              <a:t>の</a:t>
            </a:r>
            <a:r>
              <a:rPr lang="ja-JP" altLang="en-US" dirty="0" smtClean="0"/>
              <a:t>受け方・・・・・・・・・・・・・・・・・・・・・</a:t>
            </a:r>
            <a:endParaRPr kumimoji="1" lang="en-US" altLang="ja-JP" dirty="0"/>
          </a:p>
          <a:p>
            <a:pPr marL="0" indent="0">
              <a:buNone/>
            </a:pPr>
            <a:r>
              <a:rPr lang="ja-JP" altLang="en-US" dirty="0" smtClean="0"/>
              <a:t>   ・教員</a:t>
            </a:r>
            <a:r>
              <a:rPr lang="ja-JP" altLang="en-US" dirty="0"/>
              <a:t>への質問</a:t>
            </a:r>
            <a:r>
              <a:rPr lang="ja-JP" altLang="en-US" dirty="0" smtClean="0"/>
              <a:t>方法・・・・・・・・・・・・・・・・・・・・・</a:t>
            </a:r>
            <a:endParaRPr lang="en-US" altLang="ja-JP" dirty="0" smtClean="0"/>
          </a:p>
          <a:p>
            <a:pPr marL="0" indent="0">
              <a:buNone/>
            </a:pPr>
            <a:r>
              <a:rPr kumimoji="1" lang="ja-JP" altLang="en-US" dirty="0" smtClean="0"/>
              <a:t>   ・評価</a:t>
            </a:r>
            <a:r>
              <a:rPr lang="ja-JP" altLang="en-US" dirty="0"/>
              <a:t>を</a:t>
            </a:r>
            <a:r>
              <a:rPr kumimoji="1" lang="ja-JP" altLang="en-US" dirty="0" smtClean="0"/>
              <a:t>確認する方法・・・・・・・・・・・・・・・・・・・・</a:t>
            </a:r>
            <a:endParaRPr kumimoji="1" lang="en-US" altLang="ja-JP" dirty="0" smtClean="0"/>
          </a:p>
          <a:p>
            <a:r>
              <a:rPr lang="en-US" altLang="ja-JP" dirty="0"/>
              <a:t>Office</a:t>
            </a:r>
            <a:r>
              <a:rPr lang="ja-JP" altLang="en-US" dirty="0"/>
              <a:t>のインストール</a:t>
            </a:r>
            <a:r>
              <a:rPr lang="ja-JP" altLang="en-US" dirty="0" smtClean="0"/>
              <a:t>方法   ・・・・・・・・・・・・・・・・・</a:t>
            </a:r>
            <a:endParaRPr lang="en-US" altLang="ja-JP" dirty="0"/>
          </a:p>
          <a:p>
            <a:r>
              <a:rPr kumimoji="1" lang="en-US" altLang="ja-JP" dirty="0" smtClean="0"/>
              <a:t>Office</a:t>
            </a:r>
            <a:r>
              <a:rPr kumimoji="1" lang="ja-JP" altLang="en-US" dirty="0" smtClean="0"/>
              <a:t>オンラインで</a:t>
            </a:r>
            <a:r>
              <a:rPr kumimoji="1" lang="en-US" altLang="ja-JP" dirty="0" smtClean="0"/>
              <a:t>PowerPoint</a:t>
            </a:r>
            <a:r>
              <a:rPr lang="ja-JP" altLang="en-US" dirty="0" smtClean="0"/>
              <a:t>を開く方法    ・・・・・・・・・・</a:t>
            </a:r>
            <a:endParaRPr kumimoji="1" lang="en-US" altLang="ja-JP" dirty="0"/>
          </a:p>
          <a:p>
            <a:r>
              <a:rPr kumimoji="1" lang="en-US" altLang="ja-JP" dirty="0"/>
              <a:t>Z</a:t>
            </a:r>
            <a:r>
              <a:rPr lang="en-US" altLang="ja-JP" dirty="0"/>
              <a:t>oom</a:t>
            </a:r>
            <a:r>
              <a:rPr lang="ja-JP" altLang="en-US" dirty="0"/>
              <a:t>の</a:t>
            </a:r>
            <a:r>
              <a:rPr lang="ja-JP" altLang="en-US" dirty="0" smtClean="0"/>
              <a:t>使い方（アプリのダウンロード）   ・・・・・・・・・・</a:t>
            </a:r>
            <a:endParaRPr lang="en-US" altLang="ja-JP" dirty="0" smtClean="0"/>
          </a:p>
          <a:p>
            <a:r>
              <a:rPr kumimoji="1" lang="en-US" altLang="ja-JP" dirty="0" smtClean="0"/>
              <a:t>Zoom</a:t>
            </a:r>
            <a:r>
              <a:rPr kumimoji="1" lang="ja-JP" altLang="en-US" dirty="0" smtClean="0"/>
              <a:t>の使い方（ミーティング参加方法）   ・・・・・・・・・・</a:t>
            </a:r>
            <a:endParaRPr kumimoji="1" lang="en-US" altLang="ja-JP" dirty="0"/>
          </a:p>
          <a:p>
            <a:r>
              <a:rPr lang="ja-JP" altLang="en-US" dirty="0"/>
              <a:t>キャンパスプラン（キャンパスポータル）の</a:t>
            </a:r>
            <a:r>
              <a:rPr lang="ja-JP" altLang="en-US" dirty="0" smtClean="0"/>
              <a:t>使い方 ・・・・・・</a:t>
            </a:r>
            <a:endParaRPr kumimoji="1" lang="en-US" altLang="ja-JP" dirty="0"/>
          </a:p>
          <a:p>
            <a:r>
              <a:rPr lang="ja-JP" altLang="en-US" dirty="0"/>
              <a:t>大学メール（</a:t>
            </a:r>
            <a:r>
              <a:rPr lang="en-US" altLang="ja-JP" dirty="0"/>
              <a:t>E</a:t>
            </a:r>
            <a:r>
              <a:rPr lang="ja-JP" altLang="en-US" dirty="0"/>
              <a:t>メール）の</a:t>
            </a:r>
            <a:r>
              <a:rPr lang="ja-JP" altLang="en-US" dirty="0" smtClean="0"/>
              <a:t>使い方   ・・・・・・・・・・・・・・</a:t>
            </a:r>
            <a:endParaRPr lang="en-US" altLang="ja-JP" dirty="0" smtClean="0"/>
          </a:p>
          <a:p>
            <a:r>
              <a:rPr lang="ja-JP" altLang="en-US" dirty="0" smtClean="0"/>
              <a:t>通信</a:t>
            </a:r>
            <a:r>
              <a:rPr lang="ja-JP" altLang="en-US" dirty="0"/>
              <a:t>環境</a:t>
            </a:r>
            <a:r>
              <a:rPr lang="ja-JP" altLang="en-US" dirty="0" smtClean="0"/>
              <a:t>設定、よくある質問</a:t>
            </a:r>
            <a:r>
              <a:rPr lang="en-US" altLang="ja-JP" dirty="0" smtClean="0"/>
              <a:t>Q</a:t>
            </a:r>
            <a:r>
              <a:rPr lang="ja-JP" altLang="en-US" dirty="0" smtClean="0"/>
              <a:t>＆</a:t>
            </a:r>
            <a:r>
              <a:rPr lang="en-US" altLang="ja-JP" dirty="0" smtClean="0"/>
              <a:t>A</a:t>
            </a:r>
            <a:r>
              <a:rPr lang="ja-JP" altLang="en-US" dirty="0" smtClean="0"/>
              <a:t>・・・・・・・・・・・・・・</a:t>
            </a:r>
            <a:endParaRPr lang="en-US" altLang="ja-JP" dirty="0"/>
          </a:p>
          <a:p>
            <a:r>
              <a:rPr lang="ja-JP" altLang="en-US" dirty="0"/>
              <a:t>よくある質問　Ｑ＆</a:t>
            </a:r>
            <a:r>
              <a:rPr lang="ja-JP" altLang="en-US" dirty="0" smtClean="0"/>
              <a:t>Ａ ・・・・・・・・・・・・・・・・・・・</a:t>
            </a:r>
            <a:endParaRPr kumimoji="1" lang="ja-JP" altLang="en-US" dirty="0"/>
          </a:p>
        </p:txBody>
      </p:sp>
      <p:sp>
        <p:nvSpPr>
          <p:cNvPr id="4" name="スライド番号プレースホルダー 3"/>
          <p:cNvSpPr>
            <a:spLocks noGrp="1"/>
          </p:cNvSpPr>
          <p:nvPr>
            <p:ph type="sldNum" sz="quarter" idx="12"/>
          </p:nvPr>
        </p:nvSpPr>
        <p:spPr/>
        <p:txBody>
          <a:bodyPr/>
          <a:lstStyle/>
          <a:p>
            <a:fld id="{E5F69015-63F7-4C01-A9BA-5F009E4E6493}" type="slidenum">
              <a:rPr kumimoji="1" lang="ja-JP" altLang="en-US" sz="2400" smtClean="0"/>
              <a:t>2</a:t>
            </a:fld>
            <a:endParaRPr kumimoji="1" lang="ja-JP" altLang="en-US" sz="2400" dirty="0"/>
          </a:p>
        </p:txBody>
      </p:sp>
      <p:sp>
        <p:nvSpPr>
          <p:cNvPr id="10" name="角丸四角形 9"/>
          <p:cNvSpPr/>
          <p:nvPr/>
        </p:nvSpPr>
        <p:spPr>
          <a:xfrm>
            <a:off x="786385" y="4972050"/>
            <a:ext cx="11138916" cy="421005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105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1248" y="162561"/>
            <a:ext cx="10771632" cy="953008"/>
          </a:xfrm>
        </p:spPr>
        <p:txBody>
          <a:bodyPr>
            <a:normAutofit/>
          </a:bodyPr>
          <a:lstStyle/>
          <a:p>
            <a:r>
              <a:rPr kumimoji="1" lang="ja-JP" altLang="en-US" sz="4400" dirty="0" smtClean="0"/>
              <a:t>大学メール（</a:t>
            </a:r>
            <a:r>
              <a:rPr kumimoji="1" lang="en-US" altLang="ja-JP" sz="4400" dirty="0" smtClean="0"/>
              <a:t>E</a:t>
            </a:r>
            <a:r>
              <a:rPr kumimoji="1" lang="ja-JP" altLang="en-US" sz="4400" dirty="0" smtClean="0"/>
              <a:t>メール）の使い方</a:t>
            </a:r>
            <a:endParaRPr kumimoji="1" lang="ja-JP" altLang="en-US" sz="4400" dirty="0"/>
          </a:p>
        </p:txBody>
      </p:sp>
      <p:pic>
        <p:nvPicPr>
          <p:cNvPr id="6" name="図 5">
            <a:extLst>
              <a:ext uri="{FF2B5EF4-FFF2-40B4-BE49-F238E27FC236}">
                <a16:creationId xmlns="" xmlns:a16="http://schemas.microsoft.com/office/drawing/2014/main" id="{DF72109A-E2EA-4503-873D-29AE531A3559}"/>
              </a:ext>
            </a:extLst>
          </p:cNvPr>
          <p:cNvPicPr>
            <a:picLocks noChangeAspect="1"/>
          </p:cNvPicPr>
          <p:nvPr/>
        </p:nvPicPr>
        <p:blipFill>
          <a:blip r:embed="rId2"/>
          <a:stretch>
            <a:fillRect/>
          </a:stretch>
        </p:blipFill>
        <p:spPr>
          <a:xfrm>
            <a:off x="844504" y="1506716"/>
            <a:ext cx="3058499" cy="1898379"/>
          </a:xfrm>
          <a:prstGeom prst="rect">
            <a:avLst/>
          </a:prstGeom>
          <a:noFill/>
          <a:ln>
            <a:solidFill>
              <a:schemeClr val="tx1"/>
            </a:solidFill>
          </a:ln>
        </p:spPr>
      </p:pic>
      <p:pic>
        <p:nvPicPr>
          <p:cNvPr id="7" name="図 6"/>
          <p:cNvPicPr/>
          <p:nvPr/>
        </p:nvPicPr>
        <p:blipFill rotWithShape="1">
          <a:blip r:embed="rId3">
            <a:extLst>
              <a:ext uri="{28A0092B-C50C-407E-A947-70E740481C1C}">
                <a14:useLocalDpi xmlns:a14="http://schemas.microsoft.com/office/drawing/2010/main" val="0"/>
              </a:ext>
            </a:extLst>
          </a:blip>
          <a:srcRect t="7935" b="8235"/>
          <a:stretch/>
        </p:blipFill>
        <p:spPr bwMode="auto">
          <a:xfrm>
            <a:off x="4626990" y="1631205"/>
            <a:ext cx="2752281" cy="1818060"/>
          </a:xfrm>
          <a:prstGeom prst="rect">
            <a:avLst/>
          </a:prstGeom>
          <a:ln w="9525" cap="flat" cmpd="sng" algn="ctr">
            <a:solidFill>
              <a:srgbClr val="44546A">
                <a:lumMod val="50000"/>
              </a:srgbClr>
            </a:solidFill>
            <a:prstDash val="solid"/>
            <a:round/>
            <a:headEnd type="none" w="med" len="med"/>
            <a:tailEnd type="none" w="med" len="med"/>
          </a:ln>
          <a:extLst>
            <a:ext uri="{53640926-AAD7-44D8-BBD7-CCE9431645EC}">
              <a14:shadowObscured xmlns:a14="http://schemas.microsoft.com/office/drawing/2010/main"/>
            </a:ext>
          </a:extLst>
        </p:spPr>
      </p:pic>
      <p:pic>
        <p:nvPicPr>
          <p:cNvPr id="9" name="図 8"/>
          <p:cNvPicPr/>
          <p:nvPr/>
        </p:nvPicPr>
        <p:blipFill rotWithShape="1">
          <a:blip r:embed="rId4">
            <a:extLst>
              <a:ext uri="{28A0092B-C50C-407E-A947-70E740481C1C}">
                <a14:useLocalDpi xmlns:a14="http://schemas.microsoft.com/office/drawing/2010/main" val="0"/>
              </a:ext>
            </a:extLst>
          </a:blip>
          <a:srcRect t="6008" b="8758"/>
          <a:stretch/>
        </p:blipFill>
        <p:spPr bwMode="auto">
          <a:xfrm>
            <a:off x="4617783" y="3739515"/>
            <a:ext cx="2761488" cy="1871726"/>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4" name="図 13"/>
          <p:cNvPicPr/>
          <p:nvPr/>
        </p:nvPicPr>
        <p:blipFill rotWithShape="1">
          <a:blip r:embed="rId5">
            <a:extLst>
              <a:ext uri="{28A0092B-C50C-407E-A947-70E740481C1C}">
                <a14:useLocalDpi xmlns:a14="http://schemas.microsoft.com/office/drawing/2010/main" val="0"/>
              </a:ext>
            </a:extLst>
          </a:blip>
          <a:srcRect t="8173" b="8828"/>
          <a:stretch/>
        </p:blipFill>
        <p:spPr bwMode="auto">
          <a:xfrm>
            <a:off x="8510778" y="3739515"/>
            <a:ext cx="2571750" cy="171030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5" name="角丸四角形 14"/>
          <p:cNvSpPr/>
          <p:nvPr/>
        </p:nvSpPr>
        <p:spPr>
          <a:xfrm>
            <a:off x="2500636" y="1969057"/>
            <a:ext cx="915675"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テキスト ボックス 4"/>
          <p:cNvSpPr txBox="1"/>
          <p:nvPr/>
        </p:nvSpPr>
        <p:spPr>
          <a:xfrm>
            <a:off x="670067" y="1091001"/>
            <a:ext cx="3807443" cy="338554"/>
          </a:xfrm>
          <a:prstGeom prst="rect">
            <a:avLst/>
          </a:prstGeom>
          <a:noFill/>
        </p:spPr>
        <p:txBody>
          <a:bodyPr wrap="square" rtlCol="0">
            <a:spAutoFit/>
          </a:bodyPr>
          <a:lstStyle/>
          <a:p>
            <a:r>
              <a:rPr kumimoji="1" lang="ja-JP" altLang="en-US" sz="1600" dirty="0" smtClean="0"/>
              <a:t>①大学</a:t>
            </a:r>
            <a:r>
              <a:rPr kumimoji="1" lang="en-US" altLang="ja-JP" sz="1600" dirty="0" smtClean="0"/>
              <a:t>HP</a:t>
            </a:r>
            <a:r>
              <a:rPr kumimoji="1" lang="ja-JP" altLang="en-US" sz="1600" dirty="0" smtClean="0"/>
              <a:t>から</a:t>
            </a:r>
            <a:r>
              <a:rPr kumimoji="1" lang="en-US" altLang="ja-JP" sz="1600" dirty="0" smtClean="0"/>
              <a:t>E</a:t>
            </a:r>
            <a:r>
              <a:rPr kumimoji="1" lang="ja-JP" altLang="en-US" sz="1600" dirty="0" smtClean="0"/>
              <a:t>メールを</a:t>
            </a:r>
            <a:r>
              <a:rPr kumimoji="1" lang="ja-JP" altLang="en-US" sz="1600" dirty="0"/>
              <a:t>クリック</a:t>
            </a:r>
          </a:p>
        </p:txBody>
      </p:sp>
      <p:sp>
        <p:nvSpPr>
          <p:cNvPr id="22" name="角丸四角形 21"/>
          <p:cNvSpPr/>
          <p:nvPr/>
        </p:nvSpPr>
        <p:spPr>
          <a:xfrm>
            <a:off x="10062650" y="5158644"/>
            <a:ext cx="915675"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角丸四角形 24"/>
          <p:cNvSpPr/>
          <p:nvPr/>
        </p:nvSpPr>
        <p:spPr>
          <a:xfrm>
            <a:off x="4773168" y="4699160"/>
            <a:ext cx="1225359"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角丸四角形 25"/>
          <p:cNvSpPr/>
          <p:nvPr/>
        </p:nvSpPr>
        <p:spPr>
          <a:xfrm>
            <a:off x="4773168" y="2254854"/>
            <a:ext cx="1664208" cy="285381"/>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7" name="図 26"/>
          <p:cNvPicPr/>
          <p:nvPr/>
        </p:nvPicPr>
        <p:blipFill>
          <a:blip r:embed="rId6" cstate="print">
            <a:extLst>
              <a:ext uri="{28A0092B-C50C-407E-A947-70E740481C1C}">
                <a14:useLocalDpi xmlns:a14="http://schemas.microsoft.com/office/drawing/2010/main" val="0"/>
              </a:ext>
            </a:extLst>
          </a:blip>
          <a:stretch>
            <a:fillRect/>
          </a:stretch>
        </p:blipFill>
        <p:spPr>
          <a:xfrm>
            <a:off x="8358948" y="1506716"/>
            <a:ext cx="2875407" cy="1795011"/>
          </a:xfrm>
          <a:prstGeom prst="rect">
            <a:avLst/>
          </a:prstGeom>
          <a:ln>
            <a:solidFill>
              <a:srgbClr val="44546A">
                <a:lumMod val="50000"/>
              </a:srgbClr>
            </a:solidFill>
            <a:prstDash val="dash"/>
          </a:ln>
        </p:spPr>
      </p:pic>
      <p:sp>
        <p:nvSpPr>
          <p:cNvPr id="23" name="角丸四角形 22"/>
          <p:cNvSpPr/>
          <p:nvPr/>
        </p:nvSpPr>
        <p:spPr>
          <a:xfrm>
            <a:off x="9338815" y="2785206"/>
            <a:ext cx="915675"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角丸四角形 23"/>
          <p:cNvSpPr/>
          <p:nvPr/>
        </p:nvSpPr>
        <p:spPr>
          <a:xfrm>
            <a:off x="9338815" y="2267793"/>
            <a:ext cx="1639510"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角丸四角形 28"/>
          <p:cNvSpPr/>
          <p:nvPr/>
        </p:nvSpPr>
        <p:spPr>
          <a:xfrm>
            <a:off x="6309360" y="5253116"/>
            <a:ext cx="915675"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角丸四角形 29"/>
          <p:cNvSpPr/>
          <p:nvPr/>
        </p:nvSpPr>
        <p:spPr>
          <a:xfrm>
            <a:off x="6333173" y="3077377"/>
            <a:ext cx="915675"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テキスト ボックス 15"/>
          <p:cNvSpPr txBox="1"/>
          <p:nvPr/>
        </p:nvSpPr>
        <p:spPr>
          <a:xfrm>
            <a:off x="2102049" y="1935879"/>
            <a:ext cx="449764" cy="461665"/>
          </a:xfrm>
          <a:prstGeom prst="rect">
            <a:avLst/>
          </a:prstGeom>
          <a:noFill/>
        </p:spPr>
        <p:txBody>
          <a:bodyPr wrap="square" rtlCol="0">
            <a:spAutoFit/>
          </a:bodyPr>
          <a:lstStyle/>
          <a:p>
            <a:r>
              <a:rPr kumimoji="1" lang="ja-JP" altLang="en-US" sz="2400" dirty="0" smtClean="0">
                <a:solidFill>
                  <a:srgbClr val="FF0000"/>
                </a:solidFill>
              </a:rPr>
              <a:t>①</a:t>
            </a:r>
            <a:endParaRPr kumimoji="1" lang="ja-JP" altLang="en-US" sz="2400" dirty="0">
              <a:solidFill>
                <a:srgbClr val="FF0000"/>
              </a:solidFill>
            </a:endParaRPr>
          </a:p>
        </p:txBody>
      </p:sp>
      <p:sp>
        <p:nvSpPr>
          <p:cNvPr id="32" name="テキスト ボックス 31"/>
          <p:cNvSpPr txBox="1"/>
          <p:nvPr/>
        </p:nvSpPr>
        <p:spPr>
          <a:xfrm>
            <a:off x="4345401" y="2186328"/>
            <a:ext cx="563177" cy="461665"/>
          </a:xfrm>
          <a:prstGeom prst="rect">
            <a:avLst/>
          </a:prstGeom>
          <a:noFill/>
        </p:spPr>
        <p:txBody>
          <a:bodyPr wrap="square" rtlCol="0">
            <a:spAutoFit/>
          </a:bodyPr>
          <a:lstStyle/>
          <a:p>
            <a:r>
              <a:rPr kumimoji="1" lang="ja-JP" altLang="en-US" sz="2400" dirty="0" smtClean="0">
                <a:solidFill>
                  <a:srgbClr val="FF0000"/>
                </a:solidFill>
              </a:rPr>
              <a:t>②</a:t>
            </a:r>
            <a:endParaRPr kumimoji="1" lang="ja-JP" altLang="en-US" sz="2400" dirty="0">
              <a:solidFill>
                <a:srgbClr val="FF0000"/>
              </a:solidFill>
            </a:endParaRPr>
          </a:p>
        </p:txBody>
      </p:sp>
      <p:sp>
        <p:nvSpPr>
          <p:cNvPr id="33" name="テキスト ボックス 32"/>
          <p:cNvSpPr txBox="1"/>
          <p:nvPr/>
        </p:nvSpPr>
        <p:spPr>
          <a:xfrm>
            <a:off x="5883409" y="3011160"/>
            <a:ext cx="449764" cy="461665"/>
          </a:xfrm>
          <a:prstGeom prst="rect">
            <a:avLst/>
          </a:prstGeom>
          <a:noFill/>
        </p:spPr>
        <p:txBody>
          <a:bodyPr wrap="square" rtlCol="0">
            <a:spAutoFit/>
          </a:bodyPr>
          <a:lstStyle/>
          <a:p>
            <a:r>
              <a:rPr kumimoji="1" lang="ja-JP" altLang="en-US" sz="2400" dirty="0">
                <a:solidFill>
                  <a:srgbClr val="FF0000"/>
                </a:solidFill>
              </a:rPr>
              <a:t>③</a:t>
            </a:r>
          </a:p>
        </p:txBody>
      </p:sp>
      <p:sp>
        <p:nvSpPr>
          <p:cNvPr id="34" name="テキスト ボックス 33"/>
          <p:cNvSpPr txBox="1"/>
          <p:nvPr/>
        </p:nvSpPr>
        <p:spPr>
          <a:xfrm>
            <a:off x="4294695" y="4645959"/>
            <a:ext cx="449764" cy="461665"/>
          </a:xfrm>
          <a:prstGeom prst="rect">
            <a:avLst/>
          </a:prstGeom>
          <a:noFill/>
        </p:spPr>
        <p:txBody>
          <a:bodyPr wrap="square" rtlCol="0">
            <a:spAutoFit/>
          </a:bodyPr>
          <a:lstStyle/>
          <a:p>
            <a:r>
              <a:rPr kumimoji="1" lang="ja-JP" altLang="en-US" sz="2400" dirty="0">
                <a:solidFill>
                  <a:srgbClr val="FF0000"/>
                </a:solidFill>
              </a:rPr>
              <a:t>④</a:t>
            </a:r>
          </a:p>
        </p:txBody>
      </p:sp>
      <p:sp>
        <p:nvSpPr>
          <p:cNvPr id="35" name="テキスト ボックス 34"/>
          <p:cNvSpPr txBox="1"/>
          <p:nvPr/>
        </p:nvSpPr>
        <p:spPr>
          <a:xfrm>
            <a:off x="5859596" y="5149576"/>
            <a:ext cx="449764" cy="461665"/>
          </a:xfrm>
          <a:prstGeom prst="rect">
            <a:avLst/>
          </a:prstGeom>
          <a:noFill/>
        </p:spPr>
        <p:txBody>
          <a:bodyPr wrap="square" rtlCol="0">
            <a:spAutoFit/>
          </a:bodyPr>
          <a:lstStyle/>
          <a:p>
            <a:r>
              <a:rPr kumimoji="1" lang="ja-JP" altLang="en-US" sz="2400" dirty="0">
                <a:solidFill>
                  <a:srgbClr val="FF0000"/>
                </a:solidFill>
              </a:rPr>
              <a:t>⑤</a:t>
            </a:r>
          </a:p>
        </p:txBody>
      </p:sp>
      <p:cxnSp>
        <p:nvCxnSpPr>
          <p:cNvPr id="2048" name="曲線コネクタ 2047"/>
          <p:cNvCxnSpPr>
            <a:stCxn id="24" idx="1"/>
          </p:cNvCxnSpPr>
          <p:nvPr/>
        </p:nvCxnSpPr>
        <p:spPr>
          <a:xfrm rot="10800000">
            <a:off x="6437377" y="2267793"/>
            <a:ext cx="2901439" cy="149368"/>
          </a:xfrm>
          <a:prstGeom prst="curvedConnector3">
            <a:avLst>
              <a:gd name="adj1" fmla="val 83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58" name="直線矢印コネクタ 2057"/>
          <p:cNvCxnSpPr/>
          <p:nvPr/>
        </p:nvCxnSpPr>
        <p:spPr>
          <a:xfrm flipH="1">
            <a:off x="6084478" y="3083942"/>
            <a:ext cx="3254338" cy="16152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59" name="テキスト ボックス 2058"/>
          <p:cNvSpPr txBox="1"/>
          <p:nvPr/>
        </p:nvSpPr>
        <p:spPr>
          <a:xfrm>
            <a:off x="4404358" y="1032565"/>
            <a:ext cx="3538665" cy="584775"/>
          </a:xfrm>
          <a:prstGeom prst="rect">
            <a:avLst/>
          </a:prstGeom>
          <a:noFill/>
        </p:spPr>
        <p:txBody>
          <a:bodyPr wrap="square" rtlCol="0">
            <a:spAutoFit/>
          </a:bodyPr>
          <a:lstStyle/>
          <a:p>
            <a:r>
              <a:rPr kumimoji="1" lang="ja-JP" altLang="en-US" sz="1600" dirty="0" smtClean="0"/>
              <a:t>②大学から通知されている学籍番号アドレス、パスワードを入力する</a:t>
            </a:r>
            <a:endParaRPr kumimoji="1" lang="ja-JP" altLang="en-US" sz="1600" dirty="0"/>
          </a:p>
        </p:txBody>
      </p:sp>
      <p:sp>
        <p:nvSpPr>
          <p:cNvPr id="2061" name="テキスト ボックス 2060"/>
          <p:cNvSpPr txBox="1"/>
          <p:nvPr/>
        </p:nvSpPr>
        <p:spPr>
          <a:xfrm>
            <a:off x="7943023" y="5496988"/>
            <a:ext cx="4108770" cy="338554"/>
          </a:xfrm>
          <a:prstGeom prst="rect">
            <a:avLst/>
          </a:prstGeom>
          <a:noFill/>
        </p:spPr>
        <p:txBody>
          <a:bodyPr wrap="square" rtlCol="0">
            <a:spAutoFit/>
          </a:bodyPr>
          <a:lstStyle/>
          <a:p>
            <a:r>
              <a:rPr kumimoji="1" lang="ja-JP" altLang="en-US" sz="1600" dirty="0" smtClean="0"/>
              <a:t>★共有パソコンの場合は「いいえ」を選択</a:t>
            </a:r>
            <a:endParaRPr kumimoji="1" lang="ja-JP" altLang="en-US" sz="1600" dirty="0"/>
          </a:p>
        </p:txBody>
      </p:sp>
      <p:pic>
        <p:nvPicPr>
          <p:cNvPr id="51" name="図 5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5272" y="7476112"/>
            <a:ext cx="4428104" cy="3275584"/>
          </a:xfrm>
          <a:prstGeom prst="rect">
            <a:avLst/>
          </a:prstGeom>
          <a:noFill/>
          <a:ln>
            <a:solidFill>
              <a:schemeClr val="accent1"/>
            </a:solidFill>
          </a:ln>
        </p:spPr>
      </p:pic>
      <p:sp>
        <p:nvSpPr>
          <p:cNvPr id="2062" name="テキスト ボックス 2061"/>
          <p:cNvSpPr txBox="1"/>
          <p:nvPr/>
        </p:nvSpPr>
        <p:spPr>
          <a:xfrm>
            <a:off x="834467" y="6200745"/>
            <a:ext cx="3899955" cy="400110"/>
          </a:xfrm>
          <a:prstGeom prst="rect">
            <a:avLst/>
          </a:prstGeom>
          <a:noFill/>
        </p:spPr>
        <p:txBody>
          <a:bodyPr wrap="square" rtlCol="0">
            <a:spAutoFit/>
          </a:bodyPr>
          <a:lstStyle/>
          <a:p>
            <a:r>
              <a:rPr kumimoji="1" lang="ja-JP" altLang="en-US" sz="2000" dirty="0" smtClean="0">
                <a:solidFill>
                  <a:srgbClr val="C00000"/>
                </a:solidFill>
              </a:rPr>
              <a:t>■携帯メールに転送する方法</a:t>
            </a:r>
            <a:endParaRPr kumimoji="1" lang="ja-JP" altLang="en-US" sz="2000" dirty="0">
              <a:solidFill>
                <a:srgbClr val="C00000"/>
              </a:solidFill>
            </a:endParaRPr>
          </a:p>
        </p:txBody>
      </p:sp>
      <p:sp>
        <p:nvSpPr>
          <p:cNvPr id="53" name="角丸四角形 52"/>
          <p:cNvSpPr/>
          <p:nvPr/>
        </p:nvSpPr>
        <p:spPr>
          <a:xfrm>
            <a:off x="6437377" y="9313832"/>
            <a:ext cx="1225359"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 name="角丸四角形 53"/>
          <p:cNvSpPr/>
          <p:nvPr/>
        </p:nvSpPr>
        <p:spPr>
          <a:xfrm>
            <a:off x="5552888" y="8112064"/>
            <a:ext cx="1225359"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55" name="図 5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4605" y="7846316"/>
            <a:ext cx="1713867" cy="2935032"/>
          </a:xfrm>
          <a:prstGeom prst="rect">
            <a:avLst/>
          </a:prstGeom>
          <a:noFill/>
          <a:ln>
            <a:solidFill>
              <a:schemeClr val="accent1"/>
            </a:solidFill>
          </a:ln>
        </p:spPr>
      </p:pic>
      <p:sp>
        <p:nvSpPr>
          <p:cNvPr id="57" name="角丸四角形 56"/>
          <p:cNvSpPr/>
          <p:nvPr/>
        </p:nvSpPr>
        <p:spPr>
          <a:xfrm>
            <a:off x="1219343" y="10518364"/>
            <a:ext cx="1298511"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角丸四角形 57"/>
          <p:cNvSpPr/>
          <p:nvPr/>
        </p:nvSpPr>
        <p:spPr>
          <a:xfrm>
            <a:off x="1569123" y="7774848"/>
            <a:ext cx="532416" cy="328912"/>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63" name="テキスト ボックス 2062"/>
          <p:cNvSpPr txBox="1"/>
          <p:nvPr/>
        </p:nvSpPr>
        <p:spPr>
          <a:xfrm>
            <a:off x="751515" y="6600855"/>
            <a:ext cx="5244033" cy="369332"/>
          </a:xfrm>
          <a:prstGeom prst="rect">
            <a:avLst/>
          </a:prstGeom>
          <a:noFill/>
        </p:spPr>
        <p:txBody>
          <a:bodyPr wrap="square" rtlCol="0">
            <a:spAutoFit/>
          </a:bodyPr>
          <a:lstStyle/>
          <a:p>
            <a:r>
              <a:rPr kumimoji="1" lang="ja-JP" altLang="en-US" dirty="0" smtClean="0"/>
              <a:t>大学メールを自分の携帯メールに転送したい時</a:t>
            </a:r>
            <a:endParaRPr kumimoji="1" lang="en-US" altLang="ja-JP" dirty="0" smtClean="0"/>
          </a:p>
        </p:txBody>
      </p:sp>
      <p:sp>
        <p:nvSpPr>
          <p:cNvPr id="62" name="吹き出し: 線 13">
            <a:extLst>
              <a:ext uri="{FF2B5EF4-FFF2-40B4-BE49-F238E27FC236}">
                <a16:creationId xmlns="" xmlns:a16="http://schemas.microsoft.com/office/drawing/2014/main" id="{AF6357D4-AFC2-40B8-9A95-7DA550C4A07C}"/>
              </a:ext>
            </a:extLst>
          </p:cNvPr>
          <p:cNvSpPr/>
          <p:nvPr/>
        </p:nvSpPr>
        <p:spPr>
          <a:xfrm>
            <a:off x="2517854" y="7008368"/>
            <a:ext cx="2437860" cy="674450"/>
          </a:xfrm>
          <a:prstGeom prst="borderCallout1">
            <a:avLst>
              <a:gd name="adj1" fmla="val 56243"/>
              <a:gd name="adj2" fmla="val 331"/>
              <a:gd name="adj3" fmla="val 105467"/>
              <a:gd name="adj4" fmla="val -23173"/>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2064" name="テキスト ボックス 2063"/>
          <p:cNvSpPr txBox="1"/>
          <p:nvPr/>
        </p:nvSpPr>
        <p:spPr>
          <a:xfrm>
            <a:off x="2546419" y="7036487"/>
            <a:ext cx="2515734" cy="646331"/>
          </a:xfrm>
          <a:prstGeom prst="rect">
            <a:avLst/>
          </a:prstGeom>
          <a:noFill/>
        </p:spPr>
        <p:txBody>
          <a:bodyPr wrap="square" rtlCol="0">
            <a:spAutoFit/>
          </a:bodyPr>
          <a:lstStyle/>
          <a:p>
            <a:r>
              <a:rPr kumimoji="1" lang="ja-JP" altLang="en-US" dirty="0" smtClean="0"/>
              <a:t>①右上の設定マーク</a:t>
            </a:r>
            <a:endParaRPr kumimoji="1" lang="en-US" altLang="ja-JP" dirty="0" smtClean="0"/>
          </a:p>
          <a:p>
            <a:r>
              <a:rPr kumimoji="1" lang="ja-JP" altLang="en-US" dirty="0" smtClean="0"/>
              <a:t>をクリック</a:t>
            </a:r>
            <a:endParaRPr kumimoji="1" lang="ja-JP" altLang="en-US" dirty="0"/>
          </a:p>
        </p:txBody>
      </p:sp>
      <p:sp>
        <p:nvSpPr>
          <p:cNvPr id="64" name="吹き出し: 線 13">
            <a:extLst>
              <a:ext uri="{FF2B5EF4-FFF2-40B4-BE49-F238E27FC236}">
                <a16:creationId xmlns="" xmlns:a16="http://schemas.microsoft.com/office/drawing/2014/main" id="{AF6357D4-AFC2-40B8-9A95-7DA550C4A07C}"/>
              </a:ext>
            </a:extLst>
          </p:cNvPr>
          <p:cNvSpPr/>
          <p:nvPr/>
        </p:nvSpPr>
        <p:spPr>
          <a:xfrm>
            <a:off x="2684073" y="9658497"/>
            <a:ext cx="2586656" cy="674450"/>
          </a:xfrm>
          <a:prstGeom prst="borderCallout1">
            <a:avLst>
              <a:gd name="adj1" fmla="val 99627"/>
              <a:gd name="adj2" fmla="val 22836"/>
              <a:gd name="adj3" fmla="val 143429"/>
              <a:gd name="adj4" fmla="val -8169"/>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63" name="テキスト ボックス 62"/>
          <p:cNvSpPr txBox="1"/>
          <p:nvPr/>
        </p:nvSpPr>
        <p:spPr>
          <a:xfrm>
            <a:off x="2717664" y="9686616"/>
            <a:ext cx="2515734" cy="646331"/>
          </a:xfrm>
          <a:prstGeom prst="rect">
            <a:avLst/>
          </a:prstGeom>
          <a:noFill/>
        </p:spPr>
        <p:txBody>
          <a:bodyPr wrap="square" rtlCol="0">
            <a:spAutoFit/>
          </a:bodyPr>
          <a:lstStyle/>
          <a:p>
            <a:r>
              <a:rPr kumimoji="1" lang="ja-JP" altLang="en-US" dirty="0" smtClean="0"/>
              <a:t>②</a:t>
            </a:r>
            <a:r>
              <a:rPr kumimoji="1" lang="en-US" altLang="ja-JP" dirty="0" smtClean="0"/>
              <a:t>Outlook</a:t>
            </a:r>
            <a:r>
              <a:rPr kumimoji="1" lang="ja-JP" altLang="en-US" dirty="0" smtClean="0"/>
              <a:t>すべての設定を表示をクリック</a:t>
            </a:r>
            <a:endParaRPr kumimoji="1" lang="en-US" altLang="ja-JP" dirty="0" smtClean="0"/>
          </a:p>
        </p:txBody>
      </p:sp>
      <p:sp>
        <p:nvSpPr>
          <p:cNvPr id="65" name="角丸四角形 64"/>
          <p:cNvSpPr/>
          <p:nvPr/>
        </p:nvSpPr>
        <p:spPr>
          <a:xfrm>
            <a:off x="7662736" y="7846316"/>
            <a:ext cx="1901888" cy="1114804"/>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6" name="テキスト ボックス 65"/>
          <p:cNvSpPr txBox="1"/>
          <p:nvPr/>
        </p:nvSpPr>
        <p:spPr>
          <a:xfrm>
            <a:off x="5103124" y="8048063"/>
            <a:ext cx="449764" cy="461665"/>
          </a:xfrm>
          <a:prstGeom prst="rect">
            <a:avLst/>
          </a:prstGeom>
          <a:noFill/>
        </p:spPr>
        <p:txBody>
          <a:bodyPr wrap="square" rtlCol="0">
            <a:spAutoFit/>
          </a:bodyPr>
          <a:lstStyle/>
          <a:p>
            <a:r>
              <a:rPr kumimoji="1" lang="ja-JP" altLang="en-US" sz="2400" dirty="0">
                <a:solidFill>
                  <a:srgbClr val="FF0000"/>
                </a:solidFill>
              </a:rPr>
              <a:t>③</a:t>
            </a:r>
          </a:p>
        </p:txBody>
      </p:sp>
      <p:sp>
        <p:nvSpPr>
          <p:cNvPr id="67" name="テキスト ボックス 66"/>
          <p:cNvSpPr txBox="1"/>
          <p:nvPr/>
        </p:nvSpPr>
        <p:spPr>
          <a:xfrm>
            <a:off x="5995549" y="9287231"/>
            <a:ext cx="449764" cy="461665"/>
          </a:xfrm>
          <a:prstGeom prst="rect">
            <a:avLst/>
          </a:prstGeom>
          <a:noFill/>
        </p:spPr>
        <p:txBody>
          <a:bodyPr wrap="square" rtlCol="0">
            <a:spAutoFit/>
          </a:bodyPr>
          <a:lstStyle/>
          <a:p>
            <a:r>
              <a:rPr kumimoji="1" lang="ja-JP" altLang="en-US" sz="2400" dirty="0" smtClean="0">
                <a:solidFill>
                  <a:srgbClr val="FF0000"/>
                </a:solidFill>
              </a:rPr>
              <a:t>④</a:t>
            </a:r>
            <a:endParaRPr kumimoji="1" lang="ja-JP" altLang="en-US" sz="2400" dirty="0">
              <a:solidFill>
                <a:srgbClr val="FF0000"/>
              </a:solidFill>
            </a:endParaRPr>
          </a:p>
        </p:txBody>
      </p:sp>
      <p:sp>
        <p:nvSpPr>
          <p:cNvPr id="68" name="テキスト ボックス 67"/>
          <p:cNvSpPr txBox="1"/>
          <p:nvPr/>
        </p:nvSpPr>
        <p:spPr>
          <a:xfrm>
            <a:off x="7181985" y="8302209"/>
            <a:ext cx="449764" cy="461665"/>
          </a:xfrm>
          <a:prstGeom prst="rect">
            <a:avLst/>
          </a:prstGeom>
          <a:noFill/>
        </p:spPr>
        <p:txBody>
          <a:bodyPr wrap="square" rtlCol="0">
            <a:spAutoFit/>
          </a:bodyPr>
          <a:lstStyle/>
          <a:p>
            <a:r>
              <a:rPr kumimoji="1" lang="ja-JP" altLang="en-US" sz="2400" dirty="0" smtClean="0">
                <a:solidFill>
                  <a:srgbClr val="FF0000"/>
                </a:solidFill>
              </a:rPr>
              <a:t>⑤</a:t>
            </a:r>
            <a:endParaRPr kumimoji="1" lang="ja-JP" altLang="en-US" sz="2400" dirty="0">
              <a:solidFill>
                <a:srgbClr val="FF0000"/>
              </a:solidFill>
            </a:endParaRPr>
          </a:p>
        </p:txBody>
      </p:sp>
      <p:sp>
        <p:nvSpPr>
          <p:cNvPr id="69" name="吹き出し: 線 13">
            <a:extLst>
              <a:ext uri="{FF2B5EF4-FFF2-40B4-BE49-F238E27FC236}">
                <a16:creationId xmlns="" xmlns:a16="http://schemas.microsoft.com/office/drawing/2014/main" id="{AF6357D4-AFC2-40B8-9A95-7DA550C4A07C}"/>
              </a:ext>
            </a:extLst>
          </p:cNvPr>
          <p:cNvSpPr/>
          <p:nvPr/>
        </p:nvSpPr>
        <p:spPr>
          <a:xfrm>
            <a:off x="6829366" y="10282124"/>
            <a:ext cx="2168330" cy="534976"/>
          </a:xfrm>
          <a:prstGeom prst="borderCallout1">
            <a:avLst>
              <a:gd name="adj1" fmla="val -17219"/>
              <a:gd name="adj2" fmla="val 38005"/>
              <a:gd name="adj3" fmla="val -132095"/>
              <a:gd name="adj4" fmla="val 12564"/>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70" name="吹き出し: 線 13">
            <a:extLst>
              <a:ext uri="{FF2B5EF4-FFF2-40B4-BE49-F238E27FC236}">
                <a16:creationId xmlns="" xmlns:a16="http://schemas.microsoft.com/office/drawing/2014/main" id="{AF6357D4-AFC2-40B8-9A95-7DA550C4A07C}"/>
              </a:ext>
            </a:extLst>
          </p:cNvPr>
          <p:cNvSpPr/>
          <p:nvPr/>
        </p:nvSpPr>
        <p:spPr>
          <a:xfrm>
            <a:off x="9301557" y="7036487"/>
            <a:ext cx="2750236" cy="1011576"/>
          </a:xfrm>
          <a:prstGeom prst="borderCallout1">
            <a:avLst>
              <a:gd name="adj1" fmla="val 56243"/>
              <a:gd name="adj2" fmla="val 331"/>
              <a:gd name="adj3" fmla="val 134388"/>
              <a:gd name="adj4" fmla="val -19303"/>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dirty="0">
              <a:solidFill>
                <a:schemeClr val="tx1"/>
              </a:solidFill>
            </a:endParaRPr>
          </a:p>
        </p:txBody>
      </p:sp>
      <p:sp>
        <p:nvSpPr>
          <p:cNvPr id="2065" name="テキスト ボックス 2064"/>
          <p:cNvSpPr txBox="1"/>
          <p:nvPr/>
        </p:nvSpPr>
        <p:spPr>
          <a:xfrm>
            <a:off x="6829366" y="10336989"/>
            <a:ext cx="2168330" cy="369332"/>
          </a:xfrm>
          <a:prstGeom prst="rect">
            <a:avLst/>
          </a:prstGeom>
          <a:noFill/>
        </p:spPr>
        <p:txBody>
          <a:bodyPr wrap="square" rtlCol="0">
            <a:spAutoFit/>
          </a:bodyPr>
          <a:lstStyle/>
          <a:p>
            <a:r>
              <a:rPr kumimoji="1" lang="ja-JP" altLang="en-US" dirty="0" smtClean="0"/>
              <a:t>④転送をクリック</a:t>
            </a:r>
            <a:endParaRPr kumimoji="1" lang="ja-JP" altLang="en-US" dirty="0"/>
          </a:p>
        </p:txBody>
      </p:sp>
      <p:sp>
        <p:nvSpPr>
          <p:cNvPr id="2066" name="テキスト ボックス 2065"/>
          <p:cNvSpPr txBox="1"/>
          <p:nvPr/>
        </p:nvSpPr>
        <p:spPr>
          <a:xfrm>
            <a:off x="9338816" y="7264854"/>
            <a:ext cx="2712977" cy="584775"/>
          </a:xfrm>
          <a:prstGeom prst="rect">
            <a:avLst/>
          </a:prstGeom>
          <a:noFill/>
        </p:spPr>
        <p:txBody>
          <a:bodyPr wrap="square" rtlCol="0">
            <a:spAutoFit/>
          </a:bodyPr>
          <a:lstStyle/>
          <a:p>
            <a:r>
              <a:rPr kumimoji="1" lang="ja-JP" altLang="en-US" sz="1600" dirty="0" smtClean="0"/>
              <a:t>自分の携帯アドレス、</a:t>
            </a:r>
            <a:r>
              <a:rPr kumimoji="1" lang="en-US" altLang="ja-JP" sz="1600" dirty="0" err="1" smtClean="0"/>
              <a:t>Gmail,Yahoo,softbank</a:t>
            </a:r>
            <a:r>
              <a:rPr kumimoji="1" lang="ja-JP" altLang="en-US" sz="1600" dirty="0" smtClean="0"/>
              <a:t>など</a:t>
            </a:r>
            <a:endParaRPr kumimoji="1" lang="ja-JP" altLang="en-US" sz="1600" dirty="0"/>
          </a:p>
        </p:txBody>
      </p:sp>
      <p:sp>
        <p:nvSpPr>
          <p:cNvPr id="73" name="角丸四角形 72"/>
          <p:cNvSpPr/>
          <p:nvPr/>
        </p:nvSpPr>
        <p:spPr>
          <a:xfrm>
            <a:off x="9295129" y="10459336"/>
            <a:ext cx="959362" cy="292360"/>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068" name="直線矢印コネクタ 2067"/>
          <p:cNvCxnSpPr/>
          <p:nvPr/>
        </p:nvCxnSpPr>
        <p:spPr>
          <a:xfrm flipH="1" flipV="1">
            <a:off x="7943024" y="8763875"/>
            <a:ext cx="670656" cy="5233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74" name="テキスト ボックス 2073"/>
          <p:cNvSpPr txBox="1"/>
          <p:nvPr/>
        </p:nvSpPr>
        <p:spPr>
          <a:xfrm>
            <a:off x="8510778" y="9243236"/>
            <a:ext cx="2364645" cy="369332"/>
          </a:xfrm>
          <a:prstGeom prst="rect">
            <a:avLst/>
          </a:prstGeom>
          <a:noFill/>
        </p:spPr>
        <p:txBody>
          <a:bodyPr wrap="square" rtlCol="0">
            <a:spAutoFit/>
          </a:bodyPr>
          <a:lstStyle/>
          <a:p>
            <a:r>
              <a:rPr kumimoji="1" lang="ja-JP" altLang="en-US" dirty="0" smtClean="0">
                <a:solidFill>
                  <a:srgbClr val="FF0000"/>
                </a:solidFill>
              </a:rPr>
              <a:t>必ずチェックする</a:t>
            </a:r>
            <a:endParaRPr kumimoji="1" lang="ja-JP" altLang="en-US" dirty="0">
              <a:solidFill>
                <a:srgbClr val="FF0000"/>
              </a:solidFill>
            </a:endParaRPr>
          </a:p>
        </p:txBody>
      </p:sp>
      <p:sp>
        <p:nvSpPr>
          <p:cNvPr id="82" name="テキスト ボックス 81"/>
          <p:cNvSpPr txBox="1"/>
          <p:nvPr/>
        </p:nvSpPr>
        <p:spPr>
          <a:xfrm>
            <a:off x="10295605" y="10355435"/>
            <a:ext cx="449764" cy="461665"/>
          </a:xfrm>
          <a:prstGeom prst="rect">
            <a:avLst/>
          </a:prstGeom>
          <a:noFill/>
        </p:spPr>
        <p:txBody>
          <a:bodyPr wrap="square" rtlCol="0">
            <a:spAutoFit/>
          </a:bodyPr>
          <a:lstStyle/>
          <a:p>
            <a:r>
              <a:rPr kumimoji="1" lang="ja-JP" altLang="en-US" sz="2400" dirty="0" smtClean="0">
                <a:solidFill>
                  <a:srgbClr val="FF0000"/>
                </a:solidFill>
              </a:rPr>
              <a:t>⑥</a:t>
            </a:r>
            <a:endParaRPr kumimoji="1" lang="ja-JP" altLang="en-US" sz="2400" dirty="0">
              <a:solidFill>
                <a:srgbClr val="FF0000"/>
              </a:solidFill>
            </a:endParaRPr>
          </a:p>
        </p:txBody>
      </p:sp>
      <p:pic>
        <p:nvPicPr>
          <p:cNvPr id="2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374" y="12207705"/>
            <a:ext cx="4224650" cy="353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テキスト ボックス 83"/>
          <p:cNvSpPr txBox="1"/>
          <p:nvPr/>
        </p:nvSpPr>
        <p:spPr>
          <a:xfrm>
            <a:off x="671870" y="11272617"/>
            <a:ext cx="4881018" cy="400110"/>
          </a:xfrm>
          <a:prstGeom prst="rect">
            <a:avLst/>
          </a:prstGeom>
          <a:noFill/>
        </p:spPr>
        <p:txBody>
          <a:bodyPr wrap="square" rtlCol="0">
            <a:spAutoFit/>
          </a:bodyPr>
          <a:lstStyle/>
          <a:p>
            <a:r>
              <a:rPr kumimoji="1" lang="ja-JP" altLang="en-US" sz="2000" dirty="0" smtClean="0">
                <a:solidFill>
                  <a:srgbClr val="C00000"/>
                </a:solidFill>
              </a:rPr>
              <a:t>■スマホでアプリをインストールする</a:t>
            </a:r>
            <a:endParaRPr kumimoji="1" lang="ja-JP" altLang="en-US" sz="2000" dirty="0">
              <a:solidFill>
                <a:srgbClr val="C00000"/>
              </a:solidFill>
            </a:endParaRPr>
          </a:p>
        </p:txBody>
      </p:sp>
      <p:sp>
        <p:nvSpPr>
          <p:cNvPr id="2076" name="正方形/長方形 2075"/>
          <p:cNvSpPr/>
          <p:nvPr/>
        </p:nvSpPr>
        <p:spPr>
          <a:xfrm>
            <a:off x="848518" y="11718912"/>
            <a:ext cx="5259773" cy="338554"/>
          </a:xfrm>
          <a:prstGeom prst="rect">
            <a:avLst/>
          </a:prstGeom>
        </p:spPr>
        <p:txBody>
          <a:bodyPr wrap="none">
            <a:spAutoFit/>
          </a:bodyPr>
          <a:lstStyle/>
          <a:p>
            <a:r>
              <a:rPr lang="ja-JP" altLang="ja-JP" sz="1600" dirty="0"/>
              <a:t>「</a:t>
            </a:r>
            <a:r>
              <a:rPr lang="en-US" altLang="ja-JP" sz="1600" dirty="0"/>
              <a:t>App Store</a:t>
            </a:r>
            <a:r>
              <a:rPr lang="ja-JP" altLang="ja-JP" sz="1600" dirty="0" smtClean="0"/>
              <a:t>」</a:t>
            </a:r>
            <a:r>
              <a:rPr lang="ja-JP" altLang="en-US" sz="1600" dirty="0" smtClean="0"/>
              <a:t>「</a:t>
            </a:r>
            <a:r>
              <a:rPr lang="en-US" altLang="ja-JP" sz="1600" dirty="0" smtClean="0"/>
              <a:t>Play</a:t>
            </a:r>
            <a:r>
              <a:rPr lang="ja-JP" altLang="en-US" sz="1600" dirty="0" smtClean="0"/>
              <a:t>」</a:t>
            </a:r>
            <a:r>
              <a:rPr lang="ja-JP" altLang="ja-JP" sz="1600" dirty="0" smtClean="0"/>
              <a:t>を</a:t>
            </a:r>
            <a:r>
              <a:rPr lang="ja-JP" altLang="ja-JP" sz="1600" dirty="0"/>
              <a:t>開いて</a:t>
            </a:r>
            <a:r>
              <a:rPr lang="ja-JP" altLang="ja-JP" sz="1600" dirty="0" smtClean="0"/>
              <a:t>「</a:t>
            </a:r>
            <a:r>
              <a:rPr lang="en-US" altLang="ja-JP" sz="1600" dirty="0" smtClean="0"/>
              <a:t>Outlook</a:t>
            </a:r>
            <a:r>
              <a:rPr lang="ja-JP" altLang="ja-JP" sz="1600" dirty="0" smtClean="0"/>
              <a:t>」</a:t>
            </a:r>
            <a:r>
              <a:rPr lang="ja-JP" altLang="ja-JP" sz="1600" dirty="0"/>
              <a:t>で検索する</a:t>
            </a:r>
            <a:endParaRPr lang="ja-JP" altLang="en-US" sz="1600" dirty="0"/>
          </a:p>
        </p:txBody>
      </p:sp>
      <p:sp>
        <p:nvSpPr>
          <p:cNvPr id="86" name="角丸四角形 85"/>
          <p:cNvSpPr/>
          <p:nvPr/>
        </p:nvSpPr>
        <p:spPr>
          <a:xfrm>
            <a:off x="4254741" y="12641704"/>
            <a:ext cx="959362" cy="292360"/>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87" name="図 86"/>
          <p:cNvPicPr/>
          <p:nvPr/>
        </p:nvPicPr>
        <p:blipFill>
          <a:blip r:embed="rId6" cstate="print">
            <a:extLst>
              <a:ext uri="{28A0092B-C50C-407E-A947-70E740481C1C}">
                <a14:useLocalDpi xmlns:a14="http://schemas.microsoft.com/office/drawing/2010/main" val="0"/>
              </a:ext>
            </a:extLst>
          </a:blip>
          <a:stretch>
            <a:fillRect/>
          </a:stretch>
        </p:blipFill>
        <p:spPr>
          <a:xfrm>
            <a:off x="8399465" y="12852124"/>
            <a:ext cx="2875407" cy="1795011"/>
          </a:xfrm>
          <a:prstGeom prst="rect">
            <a:avLst/>
          </a:prstGeom>
          <a:ln>
            <a:solidFill>
              <a:srgbClr val="44546A">
                <a:lumMod val="50000"/>
              </a:srgbClr>
            </a:solidFill>
            <a:prstDash val="dash"/>
          </a:ln>
        </p:spPr>
      </p:pic>
      <p:pic>
        <p:nvPicPr>
          <p:cNvPr id="88" name="図 87"/>
          <p:cNvPicPr/>
          <p:nvPr/>
        </p:nvPicPr>
        <p:blipFill rotWithShape="1">
          <a:blip r:embed="rId3">
            <a:extLst>
              <a:ext uri="{28A0092B-C50C-407E-A947-70E740481C1C}">
                <a14:useLocalDpi xmlns:a14="http://schemas.microsoft.com/office/drawing/2010/main" val="0"/>
              </a:ext>
            </a:extLst>
          </a:blip>
          <a:srcRect t="7935" b="8235"/>
          <a:stretch/>
        </p:blipFill>
        <p:spPr bwMode="auto">
          <a:xfrm>
            <a:off x="5551506" y="12289644"/>
            <a:ext cx="2362025" cy="1288839"/>
          </a:xfrm>
          <a:prstGeom prst="rect">
            <a:avLst/>
          </a:prstGeom>
          <a:ln w="9525" cap="flat" cmpd="sng" algn="ctr">
            <a:solidFill>
              <a:srgbClr val="44546A">
                <a:lumMod val="50000"/>
              </a:srgbClr>
            </a:solidFill>
            <a:prstDash val="solid"/>
            <a:round/>
            <a:headEnd type="none" w="med" len="med"/>
            <a:tailEnd type="none" w="med" len="med"/>
          </a:ln>
          <a:extLst>
            <a:ext uri="{53640926-AAD7-44D8-BBD7-CCE9431645EC}">
              <a14:shadowObscured xmlns:a14="http://schemas.microsoft.com/office/drawing/2010/main"/>
            </a:ext>
          </a:extLst>
        </p:spPr>
      </p:pic>
      <p:pic>
        <p:nvPicPr>
          <p:cNvPr id="89" name="図 88"/>
          <p:cNvPicPr/>
          <p:nvPr/>
        </p:nvPicPr>
        <p:blipFill rotWithShape="1">
          <a:blip r:embed="rId4">
            <a:extLst>
              <a:ext uri="{28A0092B-C50C-407E-A947-70E740481C1C}">
                <a14:useLocalDpi xmlns:a14="http://schemas.microsoft.com/office/drawing/2010/main" val="0"/>
              </a:ext>
            </a:extLst>
          </a:blip>
          <a:srcRect t="6008" b="8758"/>
          <a:stretch/>
        </p:blipFill>
        <p:spPr bwMode="auto">
          <a:xfrm>
            <a:off x="5647558" y="13729788"/>
            <a:ext cx="2295466" cy="1411123"/>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90" name="角丸四角形 89"/>
          <p:cNvSpPr/>
          <p:nvPr/>
        </p:nvSpPr>
        <p:spPr>
          <a:xfrm>
            <a:off x="5715063" y="12718068"/>
            <a:ext cx="1664208" cy="285381"/>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1" name="角丸四角形 90"/>
          <p:cNvSpPr/>
          <p:nvPr/>
        </p:nvSpPr>
        <p:spPr>
          <a:xfrm>
            <a:off x="5824696" y="14403263"/>
            <a:ext cx="1225359"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2" name="角丸四角形 91"/>
          <p:cNvSpPr/>
          <p:nvPr/>
        </p:nvSpPr>
        <p:spPr>
          <a:xfrm>
            <a:off x="9372216" y="13678450"/>
            <a:ext cx="1639510"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3" name="角丸四角形 92"/>
          <p:cNvSpPr/>
          <p:nvPr/>
        </p:nvSpPr>
        <p:spPr>
          <a:xfrm>
            <a:off x="9332723" y="14156095"/>
            <a:ext cx="915675" cy="298736"/>
          </a:xfrm>
          <a:prstGeom prst="round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4" name="直線矢印コネクタ 93"/>
          <p:cNvCxnSpPr>
            <a:stCxn id="93" idx="1"/>
          </p:cNvCxnSpPr>
          <p:nvPr/>
        </p:nvCxnSpPr>
        <p:spPr>
          <a:xfrm flipH="1">
            <a:off x="7059537" y="14305463"/>
            <a:ext cx="2273186" cy="3132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曲線コネクタ 95"/>
          <p:cNvCxnSpPr/>
          <p:nvPr/>
        </p:nvCxnSpPr>
        <p:spPr>
          <a:xfrm rot="10800000">
            <a:off x="7378986" y="12862574"/>
            <a:ext cx="2185639" cy="815876"/>
          </a:xfrm>
          <a:prstGeom prst="curvedConnector3">
            <a:avLst>
              <a:gd name="adj1" fmla="val 5836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スライド番号プレースホルダー 36"/>
          <p:cNvSpPr>
            <a:spLocks noGrp="1"/>
          </p:cNvSpPr>
          <p:nvPr>
            <p:ph type="sldNum" sz="quarter" idx="12"/>
          </p:nvPr>
        </p:nvSpPr>
        <p:spPr/>
        <p:txBody>
          <a:bodyPr/>
          <a:lstStyle/>
          <a:p>
            <a:fld id="{E5F69015-63F7-4C01-A9BA-5F009E4E6493}" type="slidenum">
              <a:rPr kumimoji="1" lang="ja-JP" altLang="en-US" sz="2400" smtClean="0"/>
              <a:t>20</a:t>
            </a:fld>
            <a:endParaRPr kumimoji="1" lang="ja-JP" altLang="en-US" sz="2400" dirty="0"/>
          </a:p>
        </p:txBody>
      </p:sp>
    </p:spTree>
    <p:extLst>
      <p:ext uri="{BB962C8B-B14F-4D97-AF65-F5344CB8AC3E}">
        <p14:creationId xmlns:p14="http://schemas.microsoft.com/office/powerpoint/2010/main" val="333500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6384" y="162561"/>
            <a:ext cx="5779008" cy="861567"/>
          </a:xfrm>
        </p:spPr>
        <p:txBody>
          <a:bodyPr>
            <a:normAutofit fontScale="90000"/>
          </a:bodyPr>
          <a:lstStyle/>
          <a:p>
            <a:r>
              <a:rPr kumimoji="1" lang="ja-JP" altLang="en-US" dirty="0" smtClean="0"/>
              <a:t>通信環境の設定</a:t>
            </a:r>
            <a:endParaRPr kumimoji="1" lang="ja-JP" altLang="en-US" dirty="0"/>
          </a:p>
        </p:txBody>
      </p:sp>
      <p:sp>
        <p:nvSpPr>
          <p:cNvPr id="3" name="コンテンツ プレースホルダー 2"/>
          <p:cNvSpPr>
            <a:spLocks noGrp="1"/>
          </p:cNvSpPr>
          <p:nvPr>
            <p:ph idx="1"/>
          </p:nvPr>
        </p:nvSpPr>
        <p:spPr>
          <a:xfrm>
            <a:off x="768096" y="1230714"/>
            <a:ext cx="11295888" cy="15025286"/>
          </a:xfrm>
        </p:spPr>
        <p:txBody>
          <a:bodyPr>
            <a:normAutofit/>
          </a:bodyPr>
          <a:lstStyle/>
          <a:p>
            <a:endParaRPr lang="en-US" altLang="ja-JP" dirty="0" smtClean="0"/>
          </a:p>
          <a:p>
            <a:r>
              <a:rPr lang="ja-JP" altLang="en-US" dirty="0" smtClean="0"/>
              <a:t>パソコンで受講することをお薦めしますが、スマホでも受講は可能です。なるべく自宅で遠隔授業を受講できるパソコンを購入されることをお勧めします。</a:t>
            </a:r>
            <a:endParaRPr lang="en-US" altLang="ja-JP" dirty="0" smtClean="0"/>
          </a:p>
          <a:p>
            <a:r>
              <a:rPr lang="ja-JP" altLang="en-US" dirty="0"/>
              <a:t>オンライン授業は通信容量の負担がありますので、スマホの場合は</a:t>
            </a:r>
            <a:r>
              <a:rPr lang="en-US" altLang="ja-JP" dirty="0"/>
              <a:t>Wi-Fi</a:t>
            </a:r>
            <a:r>
              <a:rPr lang="ja-JP" altLang="en-US" dirty="0"/>
              <a:t>環境で受講することをお勧めします。</a:t>
            </a:r>
            <a:endParaRPr kumimoji="1" lang="en-US" altLang="ja-JP" dirty="0" smtClean="0"/>
          </a:p>
          <a:p>
            <a:pPr marL="0" indent="0">
              <a:buNone/>
            </a:pPr>
            <a:endParaRPr lang="en-US" altLang="ja-JP" dirty="0" smtClean="0"/>
          </a:p>
          <a:p>
            <a:pPr marL="0" indent="0">
              <a:buNone/>
            </a:pPr>
            <a:endParaRPr lang="en-US" altLang="ja-JP" dirty="0" smtClean="0"/>
          </a:p>
          <a:p>
            <a:pPr marL="0" indent="0">
              <a:buNone/>
            </a:pPr>
            <a:r>
              <a:rPr lang="ja-JP" altLang="en-US" sz="4300" dirty="0" smtClean="0"/>
              <a:t>＜よくある質問　</a:t>
            </a:r>
            <a:r>
              <a:rPr lang="en-US" altLang="ja-JP" sz="4300" dirty="0" smtClean="0"/>
              <a:t>Q</a:t>
            </a:r>
            <a:r>
              <a:rPr lang="ja-JP" altLang="en-US" sz="4300" dirty="0" smtClean="0"/>
              <a:t>＆</a:t>
            </a:r>
            <a:r>
              <a:rPr lang="en-US" altLang="ja-JP" sz="4300" dirty="0" smtClean="0"/>
              <a:t>A</a:t>
            </a:r>
            <a:r>
              <a:rPr lang="ja-JP" altLang="en-US" sz="4300" dirty="0" smtClean="0"/>
              <a:t>＞</a:t>
            </a:r>
            <a:endParaRPr lang="en-US" altLang="ja-JP" sz="4300" dirty="0" smtClean="0"/>
          </a:p>
          <a:p>
            <a:pPr marL="0" indent="0">
              <a:buNone/>
            </a:pPr>
            <a:r>
              <a:rPr lang="en-US" altLang="ja-JP" dirty="0" smtClean="0">
                <a:solidFill>
                  <a:srgbClr val="0070C0"/>
                </a:solidFill>
              </a:rPr>
              <a:t>Q.</a:t>
            </a:r>
            <a:r>
              <a:rPr lang="ja-JP" altLang="en-US" dirty="0" smtClean="0">
                <a:solidFill>
                  <a:srgbClr val="0070C0"/>
                </a:solidFill>
              </a:rPr>
              <a:t>　</a:t>
            </a:r>
            <a:r>
              <a:rPr lang="en-US" altLang="ja-JP" dirty="0" smtClean="0">
                <a:solidFill>
                  <a:srgbClr val="0070C0"/>
                </a:solidFill>
              </a:rPr>
              <a:t>Moodle</a:t>
            </a:r>
            <a:r>
              <a:rPr lang="ja-JP" altLang="ja-JP" dirty="0">
                <a:solidFill>
                  <a:srgbClr val="0070C0"/>
                </a:solidFill>
              </a:rPr>
              <a:t>にログインできません。</a:t>
            </a:r>
          </a:p>
          <a:p>
            <a:pPr marL="514350" indent="-514350">
              <a:buAutoNum type="alphaUcPeriod"/>
            </a:pPr>
            <a:r>
              <a:rPr lang="en-US" altLang="ja-JP" dirty="0" smtClean="0"/>
              <a:t>Moodle</a:t>
            </a:r>
            <a:r>
              <a:rPr lang="ja-JP" altLang="ja-JP" dirty="0"/>
              <a:t>はキャンパスプランと共通の</a:t>
            </a:r>
            <a:r>
              <a:rPr lang="en-US" altLang="ja-JP" dirty="0"/>
              <a:t>ID(</a:t>
            </a:r>
            <a:r>
              <a:rPr lang="ja-JP" altLang="ja-JP" dirty="0"/>
              <a:t>学籍番号</a:t>
            </a:r>
            <a:r>
              <a:rPr lang="en-US" altLang="ja-JP" dirty="0"/>
              <a:t>)</a:t>
            </a:r>
            <a:r>
              <a:rPr lang="ja-JP" altLang="ja-JP" dirty="0"/>
              <a:t>とパスワード</a:t>
            </a:r>
            <a:r>
              <a:rPr lang="ja-JP" altLang="ja-JP" dirty="0" smtClean="0"/>
              <a:t>を使って</a:t>
            </a:r>
            <a:r>
              <a:rPr lang="ja-JP" altLang="ja-JP" dirty="0"/>
              <a:t>います。キャンパスプランにログインできるかどうかお確かめください。キャンパスプランにログインできない場合にはマルチメディアへご相談ください</a:t>
            </a:r>
            <a:endParaRPr lang="en-US" altLang="ja-JP" dirty="0"/>
          </a:p>
          <a:p>
            <a:pPr marL="0" indent="0">
              <a:buNone/>
            </a:pPr>
            <a:endParaRPr lang="en-US" altLang="ja-JP" dirty="0" smtClean="0"/>
          </a:p>
          <a:p>
            <a:pPr marL="0" indent="0">
              <a:buNone/>
            </a:pPr>
            <a:r>
              <a:rPr lang="en-US" altLang="ja-JP" dirty="0" smtClean="0">
                <a:solidFill>
                  <a:srgbClr val="0070C0"/>
                </a:solidFill>
              </a:rPr>
              <a:t>Q.</a:t>
            </a:r>
            <a:r>
              <a:rPr lang="ja-JP" altLang="en-US" dirty="0" smtClean="0">
                <a:solidFill>
                  <a:srgbClr val="0070C0"/>
                </a:solidFill>
              </a:rPr>
              <a:t>　</a:t>
            </a:r>
            <a:r>
              <a:rPr lang="ja-JP" altLang="ja-JP" dirty="0" smtClean="0">
                <a:solidFill>
                  <a:srgbClr val="0070C0"/>
                </a:solidFill>
              </a:rPr>
              <a:t>正しく</a:t>
            </a:r>
            <a:r>
              <a:rPr lang="en-US" altLang="ja-JP" dirty="0">
                <a:solidFill>
                  <a:srgbClr val="0070C0"/>
                </a:solidFill>
              </a:rPr>
              <a:t>WEB</a:t>
            </a:r>
            <a:r>
              <a:rPr lang="ja-JP" altLang="ja-JP" dirty="0">
                <a:solidFill>
                  <a:srgbClr val="0070C0"/>
                </a:solidFill>
              </a:rPr>
              <a:t>ページ表示</a:t>
            </a:r>
            <a:r>
              <a:rPr lang="ja-JP" altLang="ja-JP" dirty="0" smtClean="0">
                <a:solidFill>
                  <a:srgbClr val="0070C0"/>
                </a:solidFill>
              </a:rPr>
              <a:t>され</a:t>
            </a:r>
            <a:r>
              <a:rPr lang="ja-JP" altLang="en-US" dirty="0" smtClean="0">
                <a:solidFill>
                  <a:srgbClr val="0070C0"/>
                </a:solidFill>
              </a:rPr>
              <a:t>ません</a:t>
            </a:r>
            <a:r>
              <a:rPr lang="ja-JP" altLang="ja-JP" dirty="0" smtClean="0">
                <a:solidFill>
                  <a:srgbClr val="0070C0"/>
                </a:solidFill>
              </a:rPr>
              <a:t>。</a:t>
            </a:r>
            <a:endParaRPr lang="en-US" altLang="ja-JP" dirty="0" smtClean="0">
              <a:solidFill>
                <a:srgbClr val="0070C0"/>
              </a:solidFill>
            </a:endParaRPr>
          </a:p>
          <a:p>
            <a:pPr marL="0" indent="0">
              <a:lnSpc>
                <a:spcPts val="1500"/>
              </a:lnSpc>
              <a:buNone/>
            </a:pPr>
            <a:r>
              <a:rPr lang="en-US" altLang="ja-JP" dirty="0" smtClean="0"/>
              <a:t>A.</a:t>
            </a:r>
            <a:r>
              <a:rPr lang="ja-JP" altLang="en-US" dirty="0" smtClean="0"/>
              <a:t>　</a:t>
            </a:r>
            <a:r>
              <a:rPr lang="ja-JP" altLang="ja-JP" dirty="0" smtClean="0"/>
              <a:t>表示</a:t>
            </a:r>
            <a:r>
              <a:rPr lang="ja-JP" altLang="ja-JP" dirty="0"/>
              <a:t>に不具合があった場合には、他のブラウザをお試しください</a:t>
            </a:r>
            <a:r>
              <a:rPr lang="ja-JP" altLang="ja-JP" dirty="0" smtClean="0"/>
              <a:t>。</a:t>
            </a:r>
            <a:endParaRPr lang="en-US" altLang="ja-JP" dirty="0" smtClean="0"/>
          </a:p>
          <a:p>
            <a:pPr marL="0" indent="0">
              <a:lnSpc>
                <a:spcPts val="1500"/>
              </a:lnSpc>
              <a:buNone/>
            </a:pPr>
            <a:r>
              <a:rPr lang="ja-JP" altLang="en-US" dirty="0"/>
              <a:t>　　</a:t>
            </a:r>
            <a:r>
              <a:rPr lang="ja-JP" altLang="ja-JP" dirty="0" smtClean="0"/>
              <a:t>パソコン</a:t>
            </a:r>
            <a:r>
              <a:rPr lang="ja-JP" altLang="ja-JP" dirty="0"/>
              <a:t>では</a:t>
            </a:r>
            <a:r>
              <a:rPr lang="en-US" altLang="ja-JP" dirty="0"/>
              <a:t>Google Chrome</a:t>
            </a:r>
            <a:r>
              <a:rPr lang="ja-JP" altLang="ja-JP" dirty="0"/>
              <a:t>の最新版を推奨して</a:t>
            </a:r>
            <a:r>
              <a:rPr lang="ja-JP" altLang="ja-JP" dirty="0" smtClean="0"/>
              <a:t>います</a:t>
            </a:r>
            <a:endParaRPr lang="en-US" altLang="ja-JP" dirty="0" smtClean="0"/>
          </a:p>
          <a:p>
            <a:pPr marL="0" indent="0">
              <a:buNone/>
            </a:pPr>
            <a:endParaRPr lang="en-US" altLang="ja-JP" dirty="0"/>
          </a:p>
          <a:p>
            <a:pPr marL="0" indent="0">
              <a:buNone/>
            </a:pPr>
            <a:r>
              <a:rPr lang="en-US" altLang="ja-JP" dirty="0" smtClean="0">
                <a:solidFill>
                  <a:srgbClr val="0070C0"/>
                </a:solidFill>
              </a:rPr>
              <a:t>Q.</a:t>
            </a:r>
            <a:r>
              <a:rPr lang="ja-JP" altLang="ja-JP" dirty="0">
                <a:solidFill>
                  <a:srgbClr val="0070C0"/>
                </a:solidFill>
              </a:rPr>
              <a:t>　家でネットを使っているのですが、不安定な状態です</a:t>
            </a:r>
            <a:r>
              <a:rPr lang="ja-JP" altLang="ja-JP" dirty="0" smtClean="0">
                <a:solidFill>
                  <a:srgbClr val="0070C0"/>
                </a:solidFill>
              </a:rPr>
              <a:t>。</a:t>
            </a:r>
            <a:endParaRPr lang="en-US" altLang="ja-JP" dirty="0" smtClean="0">
              <a:solidFill>
                <a:srgbClr val="0070C0"/>
              </a:solidFill>
            </a:endParaRPr>
          </a:p>
          <a:p>
            <a:pPr marL="0" indent="0">
              <a:lnSpc>
                <a:spcPts val="1500"/>
              </a:lnSpc>
              <a:buNone/>
            </a:pPr>
            <a:r>
              <a:rPr lang="en-US" altLang="ja-JP" dirty="0" smtClean="0"/>
              <a:t>A.</a:t>
            </a:r>
            <a:r>
              <a:rPr lang="ja-JP" altLang="en-US" dirty="0" smtClean="0"/>
              <a:t>　</a:t>
            </a:r>
            <a:r>
              <a:rPr lang="ja-JP" altLang="ja-JP" dirty="0" smtClean="0"/>
              <a:t>契約</a:t>
            </a:r>
            <a:r>
              <a:rPr lang="ja-JP" altLang="ja-JP" dirty="0"/>
              <a:t>している通信会社、ケーブルテレビ会社、携帯電話会社など</a:t>
            </a:r>
            <a:r>
              <a:rPr lang="ja-JP" altLang="ja-JP" dirty="0" smtClean="0"/>
              <a:t>に</a:t>
            </a:r>
            <a:endParaRPr lang="en-US" altLang="ja-JP" dirty="0" smtClean="0"/>
          </a:p>
          <a:p>
            <a:pPr marL="0" indent="0">
              <a:lnSpc>
                <a:spcPts val="1500"/>
              </a:lnSpc>
              <a:buNone/>
            </a:pPr>
            <a:r>
              <a:rPr lang="ja-JP" altLang="en-US" dirty="0" smtClean="0"/>
              <a:t>　　</a:t>
            </a:r>
            <a:r>
              <a:rPr lang="ja-JP" altLang="ja-JP" dirty="0" smtClean="0"/>
              <a:t>連絡してください</a:t>
            </a:r>
            <a:endParaRPr lang="en-US" altLang="ja-JP" dirty="0" smtClean="0"/>
          </a:p>
          <a:p>
            <a:pPr marL="0" indent="0">
              <a:lnSpc>
                <a:spcPts val="1500"/>
              </a:lnSpc>
              <a:buNone/>
            </a:pPr>
            <a:endParaRPr lang="en-US" altLang="ja-JP" dirty="0" smtClean="0"/>
          </a:p>
          <a:p>
            <a:pPr marL="0" indent="0">
              <a:lnSpc>
                <a:spcPts val="1500"/>
              </a:lnSpc>
              <a:buNone/>
            </a:pPr>
            <a:r>
              <a:rPr lang="en-US" altLang="ja-JP" sz="2800" dirty="0">
                <a:solidFill>
                  <a:srgbClr val="0070C0"/>
                </a:solidFill>
              </a:rPr>
              <a:t>Q</a:t>
            </a:r>
            <a:r>
              <a:rPr lang="ja-JP" altLang="ja-JP" sz="2800" dirty="0">
                <a:solidFill>
                  <a:srgbClr val="0070C0"/>
                </a:solidFill>
              </a:rPr>
              <a:t>　双方向型講義を受講中に通信障害で切れてしまいました</a:t>
            </a:r>
            <a:r>
              <a:rPr lang="ja-JP" altLang="ja-JP" sz="2800" dirty="0" smtClean="0">
                <a:solidFill>
                  <a:srgbClr val="0070C0"/>
                </a:solidFill>
              </a:rPr>
              <a:t>。</a:t>
            </a:r>
            <a:endParaRPr lang="en-US" altLang="ja-JP" sz="2800" dirty="0" smtClean="0">
              <a:solidFill>
                <a:srgbClr val="0070C0"/>
              </a:solidFill>
            </a:endParaRPr>
          </a:p>
          <a:p>
            <a:pPr marL="0" indent="0">
              <a:lnSpc>
                <a:spcPts val="1500"/>
              </a:lnSpc>
              <a:buNone/>
            </a:pPr>
            <a:r>
              <a:rPr lang="ja-JP" altLang="en-US" sz="2800" dirty="0">
                <a:solidFill>
                  <a:srgbClr val="0070C0"/>
                </a:solidFill>
              </a:rPr>
              <a:t>　</a:t>
            </a:r>
            <a:r>
              <a:rPr lang="ja-JP" altLang="en-US" sz="2800" dirty="0" smtClean="0">
                <a:solidFill>
                  <a:srgbClr val="0070C0"/>
                </a:solidFill>
              </a:rPr>
              <a:t>　</a:t>
            </a:r>
            <a:r>
              <a:rPr lang="ja-JP" altLang="ja-JP" sz="2800" dirty="0" smtClean="0">
                <a:solidFill>
                  <a:srgbClr val="0070C0"/>
                </a:solidFill>
              </a:rPr>
              <a:t>どう</a:t>
            </a:r>
            <a:r>
              <a:rPr lang="ja-JP" altLang="ja-JP" sz="2800" dirty="0">
                <a:solidFill>
                  <a:srgbClr val="0070C0"/>
                </a:solidFill>
              </a:rPr>
              <a:t>したら良いですか</a:t>
            </a:r>
          </a:p>
          <a:p>
            <a:pPr marL="0" indent="0">
              <a:lnSpc>
                <a:spcPts val="1500"/>
              </a:lnSpc>
              <a:buNone/>
            </a:pPr>
            <a:r>
              <a:rPr lang="en-US" altLang="ja-JP" sz="2800" dirty="0"/>
              <a:t>A</a:t>
            </a:r>
            <a:r>
              <a:rPr lang="ja-JP" altLang="ja-JP" sz="2800" dirty="0"/>
              <a:t>　再接続を試してください。もし、接続ができない場合は、メール</a:t>
            </a:r>
            <a:r>
              <a:rPr lang="ja-JP" altLang="ja-JP" sz="2800" dirty="0" smtClean="0"/>
              <a:t>や</a:t>
            </a:r>
            <a:endParaRPr lang="en-US" altLang="ja-JP" sz="2800" dirty="0" smtClean="0"/>
          </a:p>
          <a:p>
            <a:pPr marL="0" indent="0">
              <a:lnSpc>
                <a:spcPts val="1500"/>
              </a:lnSpc>
              <a:buNone/>
            </a:pPr>
            <a:r>
              <a:rPr lang="ja-JP" altLang="en-US" sz="2800" dirty="0"/>
              <a:t>　</a:t>
            </a:r>
            <a:r>
              <a:rPr lang="ja-JP" altLang="en-US" sz="2800" dirty="0" smtClean="0"/>
              <a:t>　</a:t>
            </a:r>
            <a:r>
              <a:rPr lang="en-US" altLang="ja-JP" sz="2800" dirty="0" smtClean="0"/>
              <a:t>Moodle</a:t>
            </a:r>
            <a:r>
              <a:rPr lang="ja-JP" altLang="ja-JP" sz="2800" dirty="0"/>
              <a:t>を使って担当教員に連絡し、指示を受けてください</a:t>
            </a:r>
            <a:endParaRPr lang="en-US" altLang="ja-JP" sz="2800" dirty="0"/>
          </a:p>
          <a:p>
            <a:pPr marL="0" indent="0">
              <a:buNone/>
            </a:pPr>
            <a:endParaRPr lang="en-US" altLang="ja-JP" dirty="0" smtClean="0"/>
          </a:p>
          <a:p>
            <a:pPr marL="0" indent="0">
              <a:buNone/>
            </a:pPr>
            <a:r>
              <a:rPr lang="ja-JP" altLang="en-US" dirty="0"/>
              <a:t>　</a:t>
            </a:r>
            <a:r>
              <a:rPr lang="ja-JP" altLang="en-US" dirty="0" smtClean="0"/>
              <a:t>　</a:t>
            </a:r>
            <a:endParaRPr lang="en-US" altLang="ja-JP" dirty="0" smtClean="0"/>
          </a:p>
          <a:p>
            <a:pPr marL="0" indent="0">
              <a:buNone/>
            </a:pP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E5F69015-63F7-4C01-A9BA-5F009E4E6493}" type="slidenum">
              <a:rPr kumimoji="1" lang="ja-JP" altLang="en-US" sz="2400" smtClean="0"/>
              <a:t>21</a:t>
            </a:fld>
            <a:endParaRPr kumimoji="1" lang="ja-JP" altLang="en-US" sz="2400" dirty="0"/>
          </a:p>
        </p:txBody>
      </p:sp>
    </p:spTree>
    <p:extLst>
      <p:ext uri="{BB962C8B-B14F-4D97-AF65-F5344CB8AC3E}">
        <p14:creationId xmlns:p14="http://schemas.microsoft.com/office/powerpoint/2010/main" val="4229474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3232" y="1"/>
            <a:ext cx="5760720" cy="640080"/>
          </a:xfrm>
        </p:spPr>
        <p:txBody>
          <a:bodyPr>
            <a:noAutofit/>
          </a:bodyPr>
          <a:lstStyle/>
          <a:p>
            <a:r>
              <a:rPr kumimoji="1" lang="ja-JP" altLang="en-US" sz="4400" dirty="0" smtClean="0"/>
              <a:t>よくある質問</a:t>
            </a:r>
            <a:r>
              <a:rPr kumimoji="1" lang="en-US" altLang="ja-JP" sz="4400" dirty="0" smtClean="0"/>
              <a:t>Q</a:t>
            </a:r>
            <a:r>
              <a:rPr kumimoji="1" lang="ja-JP" altLang="en-US" sz="4400" dirty="0" smtClean="0"/>
              <a:t>＆</a:t>
            </a:r>
            <a:r>
              <a:rPr kumimoji="1" lang="en-US" altLang="ja-JP" sz="4400" dirty="0" smtClean="0"/>
              <a:t>A</a:t>
            </a:r>
            <a:endParaRPr kumimoji="1" lang="ja-JP" altLang="en-US" sz="4400" dirty="0"/>
          </a:p>
        </p:txBody>
      </p:sp>
      <p:sp>
        <p:nvSpPr>
          <p:cNvPr id="3" name="コンテンツ プレースホルダー 2"/>
          <p:cNvSpPr>
            <a:spLocks noGrp="1"/>
          </p:cNvSpPr>
          <p:nvPr>
            <p:ph idx="1"/>
          </p:nvPr>
        </p:nvSpPr>
        <p:spPr>
          <a:xfrm>
            <a:off x="786384" y="585216"/>
            <a:ext cx="11177016" cy="15433040"/>
          </a:xfrm>
        </p:spPr>
        <p:txBody>
          <a:bodyPr>
            <a:normAutofit/>
          </a:bodyPr>
          <a:lstStyle/>
          <a:p>
            <a:pPr marL="0" indent="0">
              <a:lnSpc>
                <a:spcPct val="100000"/>
              </a:lnSpc>
              <a:buNone/>
            </a:pPr>
            <a:r>
              <a:rPr lang="en-US" altLang="ja-JP" sz="2000" dirty="0" smtClean="0">
                <a:solidFill>
                  <a:srgbClr val="0070C0"/>
                </a:solidFill>
              </a:rPr>
              <a:t>Q</a:t>
            </a:r>
            <a:r>
              <a:rPr lang="ja-JP" altLang="ja-JP" sz="2000" dirty="0">
                <a:solidFill>
                  <a:srgbClr val="0070C0"/>
                </a:solidFill>
              </a:rPr>
              <a:t>　スマホしか持っていないのですが、資料として送られてくるワード</a:t>
            </a:r>
            <a:r>
              <a:rPr lang="ja-JP" altLang="ja-JP" sz="2000" dirty="0" smtClean="0">
                <a:solidFill>
                  <a:srgbClr val="0070C0"/>
                </a:solidFill>
              </a:rPr>
              <a:t>やエクセル、パワーポイント</a:t>
            </a:r>
            <a:r>
              <a:rPr lang="ja-JP" altLang="ja-JP" sz="2000" dirty="0">
                <a:solidFill>
                  <a:srgbClr val="0070C0"/>
                </a:solidFill>
              </a:rPr>
              <a:t>を見るためにはどうすれば良いですか</a:t>
            </a:r>
            <a:r>
              <a:rPr lang="ja-JP" altLang="ja-JP" sz="2000" dirty="0" smtClean="0"/>
              <a:t>。</a:t>
            </a:r>
            <a:r>
              <a:rPr lang="ja-JP" altLang="en-US" sz="2000" dirty="0" smtClean="0"/>
              <a:t>　</a:t>
            </a:r>
            <a:endParaRPr lang="en-US" altLang="ja-JP" sz="2000" dirty="0" smtClean="0"/>
          </a:p>
          <a:p>
            <a:pPr marL="0" indent="0">
              <a:lnSpc>
                <a:spcPct val="100000"/>
              </a:lnSpc>
              <a:buNone/>
            </a:pPr>
            <a:r>
              <a:rPr lang="en-US" altLang="ja-JP" sz="2000" dirty="0" smtClean="0"/>
              <a:t>A</a:t>
            </a:r>
            <a:r>
              <a:rPr lang="ja-JP" altLang="ja-JP" sz="2000" dirty="0"/>
              <a:t>　本学では皆さんに</a:t>
            </a:r>
            <a:r>
              <a:rPr lang="en-US" altLang="ja-JP" sz="2000" dirty="0"/>
              <a:t>Office365</a:t>
            </a:r>
            <a:r>
              <a:rPr lang="ja-JP" altLang="ja-JP" sz="2000" dirty="0"/>
              <a:t>のサービスを無料で提供しています</a:t>
            </a:r>
            <a:r>
              <a:rPr lang="ja-JP" altLang="ja-JP" sz="2000" dirty="0" smtClean="0"/>
              <a:t>。</a:t>
            </a:r>
            <a:r>
              <a:rPr lang="en-US" altLang="ja-JP" sz="2000" dirty="0" smtClean="0"/>
              <a:t>Office365</a:t>
            </a:r>
            <a:r>
              <a:rPr lang="ja-JP" altLang="ja-JP" sz="2000" dirty="0"/>
              <a:t>は、ワード、エクセル、パワーポイントといったソフト</a:t>
            </a:r>
            <a:r>
              <a:rPr lang="ja-JP" altLang="ja-JP" sz="2000" dirty="0" smtClean="0"/>
              <a:t>を学生</a:t>
            </a:r>
            <a:r>
              <a:rPr lang="ja-JP" altLang="ja-JP" sz="2000" dirty="0"/>
              <a:t>の皆さんが無料で使用できるものです。パソコンだけではなく</a:t>
            </a:r>
            <a:r>
              <a:rPr lang="ja-JP" altLang="ja-JP" sz="2000" dirty="0" smtClean="0"/>
              <a:t>、スマホ</a:t>
            </a:r>
            <a:r>
              <a:rPr lang="ja-JP" altLang="ja-JP" sz="2000" dirty="0"/>
              <a:t>でも使用できます。この</a:t>
            </a:r>
            <a:r>
              <a:rPr lang="en-US" altLang="ja-JP" sz="2000" dirty="0"/>
              <a:t>Office365</a:t>
            </a:r>
            <a:r>
              <a:rPr lang="ja-JP" altLang="ja-JP" sz="2000" dirty="0"/>
              <a:t>をスマホで使用できる</a:t>
            </a:r>
            <a:r>
              <a:rPr lang="ja-JP" altLang="ja-JP" sz="2000" dirty="0" smtClean="0"/>
              <a:t>ようにしておいて</a:t>
            </a:r>
            <a:r>
              <a:rPr lang="ja-JP" altLang="ja-JP" sz="2000" dirty="0"/>
              <a:t>ください。</a:t>
            </a:r>
          </a:p>
          <a:p>
            <a:pPr marL="0" indent="0">
              <a:lnSpc>
                <a:spcPct val="100000"/>
              </a:lnSpc>
              <a:buNone/>
            </a:pPr>
            <a:r>
              <a:rPr lang="en-US" altLang="ja-JP" sz="2000" dirty="0" smtClean="0">
                <a:solidFill>
                  <a:srgbClr val="0070C0"/>
                </a:solidFill>
              </a:rPr>
              <a:t>Q</a:t>
            </a:r>
            <a:r>
              <a:rPr lang="ja-JP" altLang="ja-JP" sz="2000" dirty="0">
                <a:solidFill>
                  <a:srgbClr val="0070C0"/>
                </a:solidFill>
              </a:rPr>
              <a:t>　大学のコンピュータ室で受講することはできます</a:t>
            </a:r>
            <a:r>
              <a:rPr lang="ja-JP" altLang="ja-JP" sz="2000" dirty="0" smtClean="0">
                <a:solidFill>
                  <a:srgbClr val="0070C0"/>
                </a:solidFill>
              </a:rPr>
              <a:t>か</a:t>
            </a:r>
            <a:endParaRPr lang="en-US" altLang="ja-JP" sz="2000" dirty="0" smtClean="0">
              <a:solidFill>
                <a:srgbClr val="0070C0"/>
              </a:solidFill>
            </a:endParaRPr>
          </a:p>
          <a:p>
            <a:pPr marL="0" indent="0">
              <a:lnSpc>
                <a:spcPct val="100000"/>
              </a:lnSpc>
              <a:buNone/>
            </a:pPr>
            <a:r>
              <a:rPr lang="en-US" altLang="ja-JP" sz="2000" dirty="0" smtClean="0"/>
              <a:t>A</a:t>
            </a:r>
            <a:r>
              <a:rPr lang="ja-JP" altLang="ja-JP" sz="2000" dirty="0"/>
              <a:t>　</a:t>
            </a:r>
            <a:r>
              <a:rPr lang="ja-JP" altLang="en-US" sz="2000" dirty="0" smtClean="0"/>
              <a:t>学内の自習室でも受講可能です。</a:t>
            </a:r>
            <a:r>
              <a:rPr lang="en-US" altLang="ja-JP" sz="2000" dirty="0" smtClean="0"/>
              <a:t>Zoom</a:t>
            </a:r>
            <a:r>
              <a:rPr lang="ja-JP" altLang="en-US" sz="2000" dirty="0" smtClean="0"/>
              <a:t>利用の場合は専用教室をご活用ください。</a:t>
            </a:r>
            <a:endParaRPr lang="en-US" altLang="ja-JP" sz="2000" dirty="0" smtClean="0"/>
          </a:p>
          <a:p>
            <a:pPr marL="0" indent="0">
              <a:lnSpc>
                <a:spcPct val="100000"/>
              </a:lnSpc>
              <a:buNone/>
            </a:pPr>
            <a:endParaRPr lang="en-US" altLang="ja-JP" sz="2000" dirty="0" smtClean="0"/>
          </a:p>
          <a:p>
            <a:pPr marL="0" indent="0">
              <a:buNone/>
            </a:pPr>
            <a:r>
              <a:rPr lang="en-US" altLang="ja-JP" sz="2000" dirty="0" smtClean="0">
                <a:solidFill>
                  <a:srgbClr val="0070C0"/>
                </a:solidFill>
              </a:rPr>
              <a:t>Q</a:t>
            </a:r>
            <a:r>
              <a:rPr lang="ja-JP" altLang="ja-JP" sz="2000" dirty="0">
                <a:solidFill>
                  <a:srgbClr val="0070C0"/>
                </a:solidFill>
              </a:rPr>
              <a:t>　オンデマンド型の講義は、本来の授業時間に受講しなくてはいけませんか。</a:t>
            </a:r>
          </a:p>
          <a:p>
            <a:pPr marL="0" indent="0">
              <a:buNone/>
            </a:pPr>
            <a:r>
              <a:rPr lang="en-US" altLang="ja-JP" sz="2000" dirty="0"/>
              <a:t>A</a:t>
            </a:r>
            <a:r>
              <a:rPr lang="ja-JP" altLang="ja-JP" sz="2000" dirty="0"/>
              <a:t>　できるだけ本来の授業時間に受講するようにしてください。ただし、現在、全国の多くの大学で遠隔事業が行われており、場合によっては教材に繋がりにくいことがあります。そうした場合のために、別の時間帯でも受講できるように設定しています</a:t>
            </a:r>
            <a:r>
              <a:rPr lang="ja-JP" altLang="ja-JP" sz="2000" dirty="0" smtClean="0"/>
              <a:t>。</a:t>
            </a:r>
            <a:endParaRPr lang="en-US" altLang="ja-JP" sz="2000" dirty="0" smtClean="0"/>
          </a:p>
          <a:p>
            <a:pPr marL="0" indent="0">
              <a:buNone/>
            </a:pPr>
            <a:endParaRPr lang="en-US" altLang="ja-JP" sz="2000" dirty="0" smtClean="0"/>
          </a:p>
          <a:p>
            <a:pPr marL="0" indent="0">
              <a:buNone/>
            </a:pPr>
            <a:r>
              <a:rPr lang="en-US" altLang="ja-JP" sz="2000" dirty="0" smtClean="0">
                <a:solidFill>
                  <a:srgbClr val="0070C0"/>
                </a:solidFill>
              </a:rPr>
              <a:t>Q</a:t>
            </a:r>
            <a:r>
              <a:rPr lang="ja-JP" altLang="ja-JP" sz="2000" dirty="0">
                <a:solidFill>
                  <a:srgbClr val="0070C0"/>
                </a:solidFill>
              </a:rPr>
              <a:t>　双方向型講義の開始時間を忘れて、参加しませんでした。欠席になりますか。</a:t>
            </a:r>
          </a:p>
          <a:p>
            <a:pPr marL="0" indent="0">
              <a:buNone/>
            </a:pPr>
            <a:r>
              <a:rPr lang="en-US" altLang="ja-JP" sz="2000" dirty="0"/>
              <a:t>A</a:t>
            </a:r>
            <a:r>
              <a:rPr lang="ja-JP" altLang="ja-JP" sz="2000" dirty="0"/>
              <a:t>　欠席になります。また、参加時間が遅れた場合は、遅刻扱いとなります</a:t>
            </a:r>
            <a:r>
              <a:rPr lang="ja-JP" altLang="ja-JP" sz="2000" dirty="0" smtClean="0"/>
              <a:t>。</a:t>
            </a:r>
            <a:endParaRPr lang="en-US" altLang="ja-JP" sz="2000" dirty="0" smtClean="0"/>
          </a:p>
          <a:p>
            <a:pPr marL="0" indent="0">
              <a:buNone/>
            </a:pPr>
            <a:endParaRPr lang="en-US" altLang="ja-JP" sz="2000" dirty="0"/>
          </a:p>
          <a:p>
            <a:pPr marL="0" indent="0">
              <a:buNone/>
            </a:pPr>
            <a:r>
              <a:rPr lang="en-US" altLang="ja-JP" sz="2000" dirty="0" smtClean="0">
                <a:solidFill>
                  <a:srgbClr val="0070C0"/>
                </a:solidFill>
              </a:rPr>
              <a:t>Q</a:t>
            </a:r>
            <a:r>
              <a:rPr lang="ja-JP" altLang="ja-JP" sz="2000" dirty="0">
                <a:solidFill>
                  <a:srgbClr val="0070C0"/>
                </a:solidFill>
              </a:rPr>
              <a:t>　成績評価の方法がシラバスに書かれていることから変更されることはありますか？</a:t>
            </a:r>
          </a:p>
          <a:p>
            <a:pPr marL="0" indent="0">
              <a:buNone/>
            </a:pPr>
            <a:r>
              <a:rPr lang="en-US" altLang="ja-JP" sz="2000" dirty="0"/>
              <a:t>A</a:t>
            </a:r>
            <a:r>
              <a:rPr lang="ja-JP" altLang="ja-JP" sz="2000" dirty="0"/>
              <a:t>　緊急事態宣言や休業要請によって、当初予定されていた日程と大きく変更せざるを得なくなっています。そのため、試験の方法やレポートなどの課題の提出方法などが変更されることがあります。変更される場合には、それぞれの教員から、皆さんに連絡します</a:t>
            </a:r>
            <a:r>
              <a:rPr lang="ja-JP" altLang="ja-JP" sz="2000" dirty="0" smtClean="0"/>
              <a:t>。</a:t>
            </a:r>
            <a:endParaRPr lang="en-US" altLang="ja-JP" sz="2000" dirty="0" smtClean="0"/>
          </a:p>
          <a:p>
            <a:pPr marL="0" indent="0">
              <a:buNone/>
            </a:pPr>
            <a:endParaRPr lang="en-US" altLang="ja-JP" sz="2000" dirty="0" smtClean="0"/>
          </a:p>
          <a:p>
            <a:pPr marL="0" indent="0">
              <a:buNone/>
            </a:pPr>
            <a:r>
              <a:rPr lang="en-US" altLang="ja-JP" sz="2000" dirty="0">
                <a:solidFill>
                  <a:srgbClr val="0070C0"/>
                </a:solidFill>
              </a:rPr>
              <a:t>Q.</a:t>
            </a:r>
            <a:r>
              <a:rPr lang="ja-JP" altLang="ja-JP" sz="2000" dirty="0">
                <a:solidFill>
                  <a:srgbClr val="0070C0"/>
                </a:solidFill>
              </a:rPr>
              <a:t>履修登録したはずの授業（コース）がダッシュボードの中に</a:t>
            </a:r>
            <a:r>
              <a:rPr lang="ja-JP" altLang="ja-JP" sz="2000" dirty="0" smtClean="0">
                <a:solidFill>
                  <a:srgbClr val="0070C0"/>
                </a:solidFill>
              </a:rPr>
              <a:t>見つか</a:t>
            </a:r>
            <a:r>
              <a:rPr lang="ja-JP" altLang="en-US" sz="2000" dirty="0" smtClean="0">
                <a:solidFill>
                  <a:srgbClr val="0070C0"/>
                </a:solidFill>
              </a:rPr>
              <a:t>りません。</a:t>
            </a:r>
            <a:endParaRPr lang="en-US" altLang="ja-JP" sz="2000" dirty="0"/>
          </a:p>
          <a:p>
            <a:pPr marL="0" indent="0">
              <a:buNone/>
            </a:pPr>
            <a:r>
              <a:rPr lang="en-US" altLang="ja-JP" sz="2000" dirty="0" smtClean="0"/>
              <a:t>A.</a:t>
            </a:r>
            <a:r>
              <a:rPr lang="ja-JP" altLang="ja-JP" sz="2000" dirty="0"/>
              <a:t>履修登録した授業（コース）はダッシュボード  </a:t>
            </a:r>
            <a:r>
              <a:rPr lang="en-US" altLang="ja-JP" sz="2000" dirty="0"/>
              <a:t>--&gt;  </a:t>
            </a:r>
            <a:r>
              <a:rPr lang="ja-JP" altLang="ja-JP" sz="2000" dirty="0"/>
              <a:t>コース </a:t>
            </a:r>
            <a:r>
              <a:rPr lang="en-US" altLang="ja-JP" sz="2000" dirty="0"/>
              <a:t> --&gt;  </a:t>
            </a:r>
            <a:r>
              <a:rPr lang="ja-JP" altLang="ja-JP" sz="2000" dirty="0"/>
              <a:t>進行中の中に入っています</a:t>
            </a:r>
            <a:r>
              <a:rPr lang="ja-JP" altLang="ja-JP" sz="2000" dirty="0" smtClean="0"/>
              <a:t>。登録</a:t>
            </a:r>
            <a:r>
              <a:rPr lang="ja-JP" altLang="ja-JP" sz="2000" dirty="0"/>
              <a:t>授業が多い場合には２ページ目、３ページ目と探してみてください</a:t>
            </a:r>
            <a:r>
              <a:rPr lang="ja-JP" altLang="ja-JP" sz="2000" dirty="0" smtClean="0"/>
              <a:t>。</a:t>
            </a:r>
            <a:r>
              <a:rPr lang="ja-JP" altLang="en-US" sz="2000" dirty="0"/>
              <a:t>それでも</a:t>
            </a:r>
            <a:r>
              <a:rPr lang="ja-JP" altLang="ja-JP" sz="2000" dirty="0" smtClean="0"/>
              <a:t>見当たらない</a:t>
            </a:r>
            <a:r>
              <a:rPr lang="ja-JP" altLang="ja-JP" sz="2000" dirty="0"/>
              <a:t>場合には担当教員また</a:t>
            </a:r>
            <a:r>
              <a:rPr lang="ja-JP" altLang="ja-JP" sz="2000" dirty="0" smtClean="0"/>
              <a:t>は</a:t>
            </a:r>
            <a:r>
              <a:rPr lang="ja-JP" altLang="en-US" sz="2000" dirty="0" smtClean="0"/>
              <a:t>教務、</a:t>
            </a:r>
            <a:r>
              <a:rPr lang="ja-JP" altLang="ja-JP" sz="2000" dirty="0" smtClean="0"/>
              <a:t>マルチメディア</a:t>
            </a:r>
            <a:r>
              <a:rPr lang="ja-JP" altLang="ja-JP" sz="2000" dirty="0"/>
              <a:t>へご相談</a:t>
            </a:r>
            <a:r>
              <a:rPr lang="ja-JP" altLang="ja-JP" sz="2000" dirty="0" smtClean="0"/>
              <a:t>ください</a:t>
            </a:r>
            <a:endParaRPr lang="en-US" altLang="ja-JP" sz="2000" dirty="0" smtClean="0"/>
          </a:p>
          <a:p>
            <a:pPr marL="0" indent="0">
              <a:buNone/>
            </a:pPr>
            <a:endParaRPr lang="en-US" altLang="ja-JP" sz="2000" dirty="0"/>
          </a:p>
          <a:p>
            <a:pPr marL="457200" indent="-457200">
              <a:buAutoNum type="alphaUcPeriod" startAt="17"/>
            </a:pPr>
            <a:r>
              <a:rPr lang="en-US" altLang="ja-JP" sz="2000" dirty="0">
                <a:solidFill>
                  <a:srgbClr val="0070C0"/>
                </a:solidFill>
              </a:rPr>
              <a:t>Moodle</a:t>
            </a:r>
            <a:r>
              <a:rPr lang="ja-JP" altLang="ja-JP" sz="2000" dirty="0">
                <a:solidFill>
                  <a:srgbClr val="0070C0"/>
                </a:solidFill>
              </a:rPr>
              <a:t>上のアンケートは受けなければならないですか？</a:t>
            </a:r>
            <a:endParaRPr lang="en-US" altLang="ja-JP" sz="2000" dirty="0">
              <a:solidFill>
                <a:srgbClr val="0070C0"/>
              </a:solidFill>
            </a:endParaRPr>
          </a:p>
          <a:p>
            <a:pPr marL="0" indent="0">
              <a:buNone/>
            </a:pPr>
            <a:r>
              <a:rPr lang="en-US" altLang="ja-JP" sz="2000" dirty="0" smtClean="0"/>
              <a:t>A</a:t>
            </a:r>
            <a:r>
              <a:rPr lang="en-US" altLang="ja-JP" sz="2000" dirty="0"/>
              <a:t>.</a:t>
            </a:r>
            <a:r>
              <a:rPr lang="ja-JP" altLang="ja-JP" sz="2000" dirty="0"/>
              <a:t>教員によっては授業で毎回アンケートを実施される方もいます。学生のアンケートに答えた時間が教員には表示されますので、アンケートを授業の出欠代わりに使われることが</a:t>
            </a:r>
            <a:r>
              <a:rPr lang="ja-JP" altLang="ja-JP" sz="2000" dirty="0" smtClean="0"/>
              <a:t>あります</a:t>
            </a:r>
            <a:endParaRPr lang="en-US" altLang="ja-JP" sz="2000" dirty="0" smtClean="0"/>
          </a:p>
          <a:p>
            <a:pPr marL="0" indent="0">
              <a:buNone/>
            </a:pPr>
            <a:endParaRPr lang="en-US" altLang="ja-JP" sz="2000" dirty="0"/>
          </a:p>
          <a:p>
            <a:pPr marL="0" indent="0">
              <a:buNone/>
            </a:pPr>
            <a:r>
              <a:rPr lang="en-US" altLang="ja-JP" sz="2000" dirty="0" smtClean="0">
                <a:solidFill>
                  <a:srgbClr val="0070C0"/>
                </a:solidFill>
              </a:rPr>
              <a:t>Q</a:t>
            </a:r>
            <a:r>
              <a:rPr lang="en-US" altLang="ja-JP" sz="2000" dirty="0">
                <a:solidFill>
                  <a:srgbClr val="0070C0"/>
                </a:solidFill>
              </a:rPr>
              <a:t>.</a:t>
            </a:r>
            <a:r>
              <a:rPr lang="ja-JP" altLang="ja-JP" sz="2000" dirty="0">
                <a:solidFill>
                  <a:srgbClr val="0070C0"/>
                </a:solidFill>
              </a:rPr>
              <a:t>レポートの課題で間違ったファイルを提出してしまいましたが、ファイルを削除することができますか？</a:t>
            </a:r>
            <a:endParaRPr lang="en-US" altLang="ja-JP" sz="2000" dirty="0">
              <a:solidFill>
                <a:srgbClr val="0070C0"/>
              </a:solidFill>
            </a:endParaRPr>
          </a:p>
          <a:p>
            <a:pPr marL="0" indent="0">
              <a:buNone/>
            </a:pPr>
            <a:r>
              <a:rPr lang="en-US" altLang="ja-JP" sz="2000" dirty="0" smtClean="0"/>
              <a:t>A</a:t>
            </a:r>
            <a:r>
              <a:rPr lang="en-US" altLang="ja-JP" sz="2000" dirty="0"/>
              <a:t>.</a:t>
            </a:r>
            <a:r>
              <a:rPr lang="ja-JP" altLang="ja-JP" sz="2000" dirty="0"/>
              <a:t>提出期限内でしたら「提出を編集する」からファイルを削除することができます。削除ボタンが表示されない、または課題は提出済で変更はできないといったメッセージが表示される場合は、教員によってファイルの変更が禁止されていますので、担当教員にご相談ください</a:t>
            </a:r>
            <a:endParaRPr lang="ja-JP" altLang="en-US" sz="2000" dirty="0"/>
          </a:p>
          <a:p>
            <a:pPr marL="0" indent="0">
              <a:buNone/>
            </a:pPr>
            <a:endParaRPr lang="ja-JP" altLang="ja-JP" sz="2000" dirty="0"/>
          </a:p>
        </p:txBody>
      </p:sp>
      <p:sp>
        <p:nvSpPr>
          <p:cNvPr id="4" name="スライド番号プレースホルダー 3"/>
          <p:cNvSpPr>
            <a:spLocks noGrp="1"/>
          </p:cNvSpPr>
          <p:nvPr>
            <p:ph type="sldNum" sz="quarter" idx="12"/>
          </p:nvPr>
        </p:nvSpPr>
        <p:spPr>
          <a:xfrm>
            <a:off x="10094529" y="15477763"/>
            <a:ext cx="1596292" cy="959085"/>
          </a:xfrm>
        </p:spPr>
        <p:txBody>
          <a:bodyPr/>
          <a:lstStyle/>
          <a:p>
            <a:fld id="{E5F69015-63F7-4C01-A9BA-5F009E4E6493}" type="slidenum">
              <a:rPr kumimoji="1" lang="ja-JP" altLang="en-US" sz="2400" smtClean="0"/>
              <a:t>22</a:t>
            </a:fld>
            <a:endParaRPr kumimoji="1" lang="ja-JP" altLang="en-US" sz="2400" dirty="0"/>
          </a:p>
        </p:txBody>
      </p:sp>
    </p:spTree>
    <p:extLst>
      <p:ext uri="{BB962C8B-B14F-4D97-AF65-F5344CB8AC3E}">
        <p14:creationId xmlns:p14="http://schemas.microsoft.com/office/powerpoint/2010/main" val="199982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5F69015-63F7-4C01-A9BA-5F009E4E6493}" type="slidenum">
              <a:rPr kumimoji="1" lang="ja-JP" altLang="en-US" smtClean="0"/>
              <a:t>23</a:t>
            </a:fld>
            <a:endParaRPr kumimoji="1" lang="ja-JP" altLang="en-US"/>
          </a:p>
        </p:txBody>
      </p:sp>
      <p:sp>
        <p:nvSpPr>
          <p:cNvPr id="3" name="正方形/長方形 2"/>
          <p:cNvSpPr/>
          <p:nvPr/>
        </p:nvSpPr>
        <p:spPr>
          <a:xfrm>
            <a:off x="990600" y="800639"/>
            <a:ext cx="10934700" cy="14496276"/>
          </a:xfrm>
          <a:prstGeom prst="rect">
            <a:avLst/>
          </a:prstGeom>
        </p:spPr>
        <p:txBody>
          <a:bodyPr wrap="square">
            <a:spAutoFit/>
          </a:bodyPr>
          <a:lstStyle/>
          <a:p>
            <a:pPr algn="r"/>
            <a:r>
              <a:rPr lang="en-US" altLang="ja-JP" sz="2400" dirty="0"/>
              <a:t>2021</a:t>
            </a:r>
            <a:r>
              <a:rPr lang="ja-JP" altLang="en-US" sz="2400" dirty="0"/>
              <a:t>年</a:t>
            </a:r>
            <a:r>
              <a:rPr lang="en-US" altLang="ja-JP" sz="2400" dirty="0"/>
              <a:t>3</a:t>
            </a:r>
            <a:r>
              <a:rPr lang="ja-JP" altLang="en-US" sz="2400" dirty="0"/>
              <a:t>月</a:t>
            </a:r>
          </a:p>
          <a:p>
            <a:pPr algn="r"/>
            <a:endParaRPr lang="ja-JP" altLang="en-US" sz="2400" dirty="0"/>
          </a:p>
          <a:p>
            <a:pPr algn="r"/>
            <a:r>
              <a:rPr lang="ja-JP" altLang="en-US" sz="2400" dirty="0"/>
              <a:t>神戸国際大学</a:t>
            </a:r>
          </a:p>
          <a:p>
            <a:pPr algn="r"/>
            <a:r>
              <a:rPr lang="ja-JP" altLang="en-US" sz="2400" dirty="0"/>
              <a:t>教学センター</a:t>
            </a:r>
          </a:p>
          <a:p>
            <a:endParaRPr lang="ja-JP" altLang="en-US" sz="2400" dirty="0"/>
          </a:p>
          <a:p>
            <a:pPr algn="ctr"/>
            <a:r>
              <a:rPr lang="ja-JP" altLang="en-US" sz="2400" dirty="0"/>
              <a:t>ノートパソコンの購入について</a:t>
            </a:r>
          </a:p>
          <a:p>
            <a:endParaRPr lang="ja-JP" altLang="en-US" sz="2400" dirty="0"/>
          </a:p>
          <a:p>
            <a:r>
              <a:rPr lang="ja-JP" altLang="en-US" sz="2400" dirty="0"/>
              <a:t>本学では、ノートパソコンの購入は義務付けておりませんが、システムを使って履修（授業）登録を行うため、パソコンがあったほうが便利です。スマートフォンやタブレットで代用することもできますが、早い段階でノートパソコンを準備しておくことをお薦めいたします。</a:t>
            </a:r>
          </a:p>
          <a:p>
            <a:r>
              <a:rPr lang="ja-JP" altLang="en-US" sz="2400" dirty="0"/>
              <a:t>入学後には授業を通じてレポートや資料作成をする機会が多くありますし、</a:t>
            </a:r>
            <a:r>
              <a:rPr lang="en-US" altLang="ja-JP" sz="2400" dirty="0"/>
              <a:t>2020</a:t>
            </a:r>
            <a:r>
              <a:rPr lang="ja-JP" altLang="en-US" sz="2400" dirty="0"/>
              <a:t>年度は新型コロナ感染症により多くの授業がオンライン授業となりました。</a:t>
            </a:r>
            <a:r>
              <a:rPr lang="en-US" altLang="ja-JP" sz="2400" dirty="0"/>
              <a:t>3</a:t>
            </a:r>
            <a:r>
              <a:rPr lang="ja-JP" altLang="en-US" sz="2400" dirty="0"/>
              <a:t>年生以降になると就職活動でも使用機会がありますし、卒業後、社会人になった時には当たり前のようにパソコンを使用することになりますので、早期のパソコンスキルの習得にも有効です。</a:t>
            </a:r>
          </a:p>
          <a:p>
            <a:r>
              <a:rPr lang="ja-JP" altLang="en-US" sz="2400" dirty="0"/>
              <a:t>本学では機種の紹介や斡旋は行っておりませんので、購入は各自でご検討ください。ご購入される場合の必要スペック等は下記の通りです。</a:t>
            </a:r>
          </a:p>
          <a:p>
            <a:r>
              <a:rPr lang="ja-JP" altLang="en-US" sz="2400" dirty="0"/>
              <a:t>なお、本学では数量限定ではありますが、毎期（半期ごと）ノートパソコンの貸出も行っておりますので、そちらを利用することも可能です。</a:t>
            </a:r>
          </a:p>
          <a:p>
            <a:endParaRPr lang="ja-JP" altLang="en-US" sz="2400" dirty="0"/>
          </a:p>
          <a:p>
            <a:r>
              <a:rPr lang="ja-JP" altLang="en-US" sz="2400" dirty="0"/>
              <a:t>必要スペック</a:t>
            </a:r>
          </a:p>
          <a:p>
            <a:r>
              <a:rPr lang="ja-JP" altLang="en-US" sz="2400" dirty="0"/>
              <a:t>①	</a:t>
            </a:r>
            <a:r>
              <a:rPr lang="en-US" altLang="ja-JP" sz="2400" dirty="0"/>
              <a:t>OS</a:t>
            </a:r>
            <a:r>
              <a:rPr lang="ja-JP" altLang="en-US" sz="2400" dirty="0"/>
              <a:t>は</a:t>
            </a:r>
            <a:r>
              <a:rPr lang="en-US" altLang="ja-JP" sz="2400" dirty="0"/>
              <a:t>Windows</a:t>
            </a:r>
            <a:r>
              <a:rPr lang="ja-JP" altLang="en-US" sz="2400" dirty="0"/>
              <a:t>や</a:t>
            </a:r>
            <a:r>
              <a:rPr lang="en-US" altLang="ja-JP" sz="2400" dirty="0"/>
              <a:t>Macintosh</a:t>
            </a:r>
            <a:r>
              <a:rPr lang="ja-JP" altLang="en-US" sz="2400" dirty="0"/>
              <a:t>どちらでも構いません。</a:t>
            </a:r>
          </a:p>
          <a:p>
            <a:r>
              <a:rPr lang="ja-JP" altLang="en-US" sz="2400" dirty="0"/>
              <a:t>②	＜ノートパソコンの場合の必要スペック＞</a:t>
            </a:r>
          </a:p>
          <a:p>
            <a:r>
              <a:rPr lang="ja-JP" altLang="en-US" sz="2400" dirty="0"/>
              <a:t>　　・メモリ：</a:t>
            </a:r>
            <a:r>
              <a:rPr lang="en-US" altLang="ja-JP" sz="2400" dirty="0"/>
              <a:t>8GB</a:t>
            </a:r>
          </a:p>
          <a:p>
            <a:r>
              <a:rPr lang="ja-JP" altLang="en-US" sz="2400" dirty="0"/>
              <a:t>　・ストレージ：</a:t>
            </a:r>
            <a:r>
              <a:rPr lang="en-US" altLang="ja-JP" sz="2400" dirty="0"/>
              <a:t>SSD 250GB</a:t>
            </a:r>
            <a:r>
              <a:rPr lang="ja-JP" altLang="en-US" sz="2400" dirty="0"/>
              <a:t>　（または</a:t>
            </a:r>
            <a:r>
              <a:rPr lang="en-US" altLang="ja-JP" sz="2400" dirty="0"/>
              <a:t>HDD 500GB</a:t>
            </a:r>
            <a:r>
              <a:rPr lang="ja-JP" altLang="en-US" sz="2400" dirty="0"/>
              <a:t>）</a:t>
            </a:r>
          </a:p>
          <a:p>
            <a:r>
              <a:rPr lang="ja-JP" altLang="en-US" sz="2400" dirty="0"/>
              <a:t>　・画面サイズ：</a:t>
            </a:r>
            <a:r>
              <a:rPr lang="en-US" altLang="ja-JP" sz="2400" dirty="0"/>
              <a:t>13</a:t>
            </a:r>
            <a:r>
              <a:rPr lang="ja-JP" altLang="en-US" sz="2400" dirty="0"/>
              <a:t>インチ程度</a:t>
            </a:r>
          </a:p>
          <a:p>
            <a:r>
              <a:rPr lang="ja-JP" altLang="en-US" sz="2400" dirty="0"/>
              <a:t>　・ソフトウェア：</a:t>
            </a:r>
            <a:r>
              <a:rPr lang="en-US" altLang="ja-JP" sz="2400" dirty="0"/>
              <a:t>Microsoft</a:t>
            </a:r>
            <a:r>
              <a:rPr lang="ja-JP" altLang="en-US" sz="2400" dirty="0"/>
              <a:t>オフィス（</a:t>
            </a:r>
            <a:r>
              <a:rPr lang="en-US" altLang="ja-JP" sz="2400" dirty="0"/>
              <a:t>Excel</a:t>
            </a:r>
            <a:r>
              <a:rPr lang="ja-JP" altLang="en-US" sz="2400" dirty="0" err="1"/>
              <a:t>、</a:t>
            </a:r>
            <a:r>
              <a:rPr lang="en-US" altLang="ja-JP" sz="2400" dirty="0"/>
              <a:t>Word</a:t>
            </a:r>
            <a:r>
              <a:rPr lang="ja-JP" altLang="en-US" sz="2400" dirty="0" err="1"/>
              <a:t>、</a:t>
            </a:r>
            <a:r>
              <a:rPr lang="en-US" altLang="ja-JP" sz="2400" dirty="0"/>
              <a:t>PowerPoint</a:t>
            </a:r>
            <a:r>
              <a:rPr lang="ja-JP" altLang="en-US" sz="2400" dirty="0"/>
              <a:t>）は大学でライセン</a:t>
            </a:r>
          </a:p>
          <a:p>
            <a:r>
              <a:rPr lang="ja-JP" altLang="en-US" sz="2400" dirty="0"/>
              <a:t>スを取ることができるので購入時は不要です。</a:t>
            </a:r>
          </a:p>
          <a:p>
            <a:r>
              <a:rPr lang="ja-JP" altLang="en-US" sz="2400" dirty="0"/>
              <a:t>③ノートパソコンの場合は、持ち運びに便利で軽量なものをお薦めします。</a:t>
            </a:r>
          </a:p>
          <a:p>
            <a:r>
              <a:rPr lang="ja-JP" altLang="en-US" sz="2400" dirty="0"/>
              <a:t>④メーカーによっては、学生割引などのサービスがある場合がありますので、購入する際</a:t>
            </a:r>
          </a:p>
          <a:p>
            <a:r>
              <a:rPr lang="ja-JP" altLang="en-US" sz="2400" dirty="0" err="1"/>
              <a:t>には</a:t>
            </a:r>
            <a:r>
              <a:rPr lang="ja-JP" altLang="en-US" sz="2400" dirty="0"/>
              <a:t>ご確認ください。</a:t>
            </a:r>
          </a:p>
          <a:p>
            <a:r>
              <a:rPr lang="en-US" altLang="ja-JP" sz="2400" dirty="0"/>
              <a:t>※</a:t>
            </a:r>
            <a:r>
              <a:rPr lang="ja-JP" altLang="en-US" sz="2400" dirty="0"/>
              <a:t>自宅等に</a:t>
            </a:r>
            <a:r>
              <a:rPr lang="en-US" altLang="ja-JP" sz="2400" dirty="0" err="1"/>
              <a:t>wi-fi</a:t>
            </a:r>
            <a:r>
              <a:rPr lang="ja-JP" altLang="en-US" sz="2400" dirty="0"/>
              <a:t>等のインターネットに接続できる環境が必要です。また、大学構内では無</a:t>
            </a:r>
          </a:p>
          <a:p>
            <a:r>
              <a:rPr lang="ja-JP" altLang="en-US" sz="2400" dirty="0"/>
              <a:t>線</a:t>
            </a:r>
            <a:r>
              <a:rPr lang="en-US" altLang="ja-JP" sz="2400" dirty="0"/>
              <a:t>LAN</a:t>
            </a:r>
            <a:r>
              <a:rPr lang="ja-JP" altLang="en-US" sz="2400" dirty="0"/>
              <a:t>を使用することができます。</a:t>
            </a:r>
          </a:p>
          <a:p>
            <a:endParaRPr lang="ja-JP" altLang="en-US" sz="2400" dirty="0"/>
          </a:p>
          <a:p>
            <a:pPr algn="r"/>
            <a:r>
              <a:rPr lang="ja-JP" altLang="en-US" sz="2400" dirty="0"/>
              <a:t>以上</a:t>
            </a:r>
          </a:p>
        </p:txBody>
      </p:sp>
    </p:spTree>
    <p:extLst>
      <p:ext uri="{BB962C8B-B14F-4D97-AF65-F5344CB8AC3E}">
        <p14:creationId xmlns:p14="http://schemas.microsoft.com/office/powerpoint/2010/main" val="375358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8992" y="473457"/>
            <a:ext cx="4608576" cy="843279"/>
          </a:xfrm>
        </p:spPr>
        <p:txBody>
          <a:bodyPr>
            <a:normAutofit fontScale="90000"/>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a:xfrm>
            <a:off x="877824" y="2108538"/>
            <a:ext cx="10972800" cy="10601621"/>
          </a:xfrm>
        </p:spPr>
        <p:txBody>
          <a:bodyPr>
            <a:normAutofit fontScale="77500" lnSpcReduction="20000"/>
          </a:bodyPr>
          <a:lstStyle/>
          <a:p>
            <a:pPr marL="0" indent="0">
              <a:buNone/>
            </a:pPr>
            <a:endParaRPr lang="en-US" altLang="ja-JP" dirty="0" smtClean="0"/>
          </a:p>
          <a:p>
            <a:pPr marL="0" indent="0" algn="ctr">
              <a:buNone/>
            </a:pPr>
            <a:r>
              <a:rPr lang="ja-JP" altLang="ja-JP" dirty="0" smtClean="0"/>
              <a:t>オンライン</a:t>
            </a:r>
            <a:r>
              <a:rPr lang="ja-JP" altLang="ja-JP" dirty="0"/>
              <a:t>授業（遠隔授業）の受講に</a:t>
            </a:r>
            <a:r>
              <a:rPr lang="ja-JP" altLang="ja-JP" dirty="0" smtClean="0"/>
              <a:t>あたっ</a:t>
            </a:r>
            <a:r>
              <a:rPr lang="ja-JP" altLang="en-US" dirty="0" smtClean="0"/>
              <a:t>て</a:t>
            </a:r>
            <a:endParaRPr lang="en-US" altLang="ja-JP" dirty="0" smtClean="0"/>
          </a:p>
          <a:p>
            <a:pPr marL="0" indent="0">
              <a:buNone/>
            </a:pPr>
            <a:endParaRPr lang="ja-JP" altLang="ja-JP" dirty="0"/>
          </a:p>
          <a:p>
            <a:pPr marL="0" indent="0">
              <a:lnSpc>
                <a:spcPct val="170000"/>
              </a:lnSpc>
              <a:buNone/>
            </a:pPr>
            <a:r>
              <a:rPr lang="ja-JP" altLang="en-US" dirty="0" smtClean="0"/>
              <a:t>　</a:t>
            </a:r>
            <a:r>
              <a:rPr lang="en-US" altLang="ja-JP" dirty="0"/>
              <a:t>2021</a:t>
            </a:r>
            <a:r>
              <a:rPr lang="ja-JP" altLang="en-US" dirty="0"/>
              <a:t>年度の授業は、原則として新型コロナウイルス感染症防止対策を継続しながら、可能な限り対面授業を実施することとし、カリキュラム上における各授業科目の位置付け、授業運営形態、履修者数等に応じ、遠隔授業（主にオンデマンド型授業）を取り入れながら行うことを想定しています。教室定員は概ね半数程度とし、大人数が履修する講義形式の科目は原則遠隔授業とする</a:t>
            </a:r>
            <a:r>
              <a:rPr lang="ja-JP" altLang="en-US" dirty="0" smtClean="0"/>
              <a:t>こととします。</a:t>
            </a:r>
            <a:endParaRPr lang="ja-JP" altLang="en-US" dirty="0"/>
          </a:p>
          <a:p>
            <a:pPr marL="0" indent="0">
              <a:lnSpc>
                <a:spcPct val="170000"/>
              </a:lnSpc>
              <a:buNone/>
            </a:pPr>
            <a:r>
              <a:rPr lang="ja-JP" altLang="en-US" dirty="0" smtClean="0"/>
              <a:t>　オンライン</a:t>
            </a:r>
            <a:r>
              <a:rPr lang="ja-JP" altLang="en-US" dirty="0"/>
              <a:t>授業は、本学の</a:t>
            </a:r>
            <a:r>
              <a:rPr lang="en-US" altLang="ja-JP" dirty="0"/>
              <a:t>LMS</a:t>
            </a:r>
            <a:r>
              <a:rPr lang="ja-JP" altLang="en-US" dirty="0"/>
              <a:t>（</a:t>
            </a:r>
            <a:r>
              <a:rPr lang="en-US" altLang="ja-JP" dirty="0"/>
              <a:t>Learning Management System</a:t>
            </a:r>
            <a:r>
              <a:rPr lang="ja-JP" altLang="en-US" dirty="0"/>
              <a:t>）である「</a:t>
            </a:r>
            <a:r>
              <a:rPr lang="en-US" altLang="ja-JP" dirty="0"/>
              <a:t>Moodle</a:t>
            </a:r>
            <a:r>
              <a:rPr lang="ja-JP" altLang="en-US" dirty="0"/>
              <a:t>（ムードル）」を主に用いて行い、オンライン授業の多くは、「</a:t>
            </a:r>
            <a:r>
              <a:rPr lang="en-US" altLang="ja-JP" dirty="0"/>
              <a:t>Moodle</a:t>
            </a:r>
            <a:r>
              <a:rPr lang="ja-JP" altLang="en-US" dirty="0"/>
              <a:t>（ムードル）」に開設される</a:t>
            </a:r>
            <a:r>
              <a:rPr lang="en-US" altLang="ja-JP" dirty="0"/>
              <a:t>WEB</a:t>
            </a:r>
            <a:r>
              <a:rPr lang="ja-JP" altLang="en-US" dirty="0"/>
              <a:t>クラスでオンデマンド型として行われます。</a:t>
            </a:r>
          </a:p>
          <a:p>
            <a:pPr marL="0" indent="0">
              <a:lnSpc>
                <a:spcPct val="170000"/>
              </a:lnSpc>
              <a:buNone/>
            </a:pPr>
            <a:r>
              <a:rPr lang="ja-JP" altLang="en-US" dirty="0" smtClean="0"/>
              <a:t>　ゼミナール</a:t>
            </a:r>
            <a:r>
              <a:rPr lang="ja-JP" altLang="en-US" dirty="0"/>
              <a:t>や少人数のクラスでは、</a:t>
            </a:r>
            <a:r>
              <a:rPr lang="en-US" altLang="ja-JP" dirty="0"/>
              <a:t>Zoom</a:t>
            </a:r>
            <a:r>
              <a:rPr lang="ja-JP" altLang="en-US" dirty="0"/>
              <a:t>等のライブ中継システムを用いた同時双方向型の講義も行われる場合もあります。</a:t>
            </a:r>
          </a:p>
          <a:p>
            <a:pPr marL="0" indent="0">
              <a:lnSpc>
                <a:spcPct val="170000"/>
              </a:lnSpc>
              <a:buNone/>
            </a:pPr>
            <a:r>
              <a:rPr lang="ja-JP" altLang="en-US" dirty="0" smtClean="0"/>
              <a:t>　大学</a:t>
            </a:r>
            <a:r>
              <a:rPr lang="ja-JP" altLang="en-US" dirty="0"/>
              <a:t>における学びは、自らがその責任において、履修・受講することが求められます。不明な点は必ず確認・各窓口に相談し、解決するよう努めてください。</a:t>
            </a:r>
            <a:endParaRPr lang="en-US" altLang="ja-JP" dirty="0" smtClean="0"/>
          </a:p>
          <a:p>
            <a:pPr marL="0" indent="0">
              <a:lnSpc>
                <a:spcPct val="170000"/>
              </a:lnSpc>
              <a:buNone/>
            </a:pPr>
            <a:r>
              <a:rPr lang="ja-JP" altLang="en-US" dirty="0" smtClean="0"/>
              <a:t>履修・受講・評価を経て卒業に必要な単位を取得できます。学生の皆さんの充実した学びが成就することを祈念しています。</a:t>
            </a:r>
            <a:endParaRPr lang="en-US" altLang="ja-JP" dirty="0" smtClean="0"/>
          </a:p>
          <a:p>
            <a:pPr marL="0" indent="0">
              <a:lnSpc>
                <a:spcPct val="170000"/>
              </a:lnSpc>
              <a:buNone/>
            </a:pPr>
            <a:endParaRPr lang="en-US" altLang="ja-JP" dirty="0"/>
          </a:p>
          <a:p>
            <a:pPr marL="0" indent="0" algn="r">
              <a:buNone/>
            </a:pPr>
            <a:r>
              <a:rPr lang="ja-JP" altLang="ja-JP" dirty="0" smtClean="0"/>
              <a:t>副学長</a:t>
            </a:r>
            <a:r>
              <a:rPr lang="ja-JP" altLang="ja-JP" dirty="0"/>
              <a:t>・教務委員長　山本克典</a:t>
            </a:r>
          </a:p>
          <a:p>
            <a:endParaRPr kumimoji="1" lang="ja-JP" altLang="en-US" dirty="0"/>
          </a:p>
        </p:txBody>
      </p:sp>
      <p:sp>
        <p:nvSpPr>
          <p:cNvPr id="4" name="スライド番号プレースホルダー 3"/>
          <p:cNvSpPr>
            <a:spLocks noGrp="1"/>
          </p:cNvSpPr>
          <p:nvPr>
            <p:ph type="sldNum" sz="quarter" idx="12"/>
          </p:nvPr>
        </p:nvSpPr>
        <p:spPr/>
        <p:txBody>
          <a:bodyPr/>
          <a:lstStyle/>
          <a:p>
            <a:fld id="{E5F69015-63F7-4C01-A9BA-5F009E4E6493}" type="slidenum">
              <a:rPr kumimoji="1" lang="ja-JP" altLang="en-US" sz="2400" smtClean="0"/>
              <a:t>3</a:t>
            </a:fld>
            <a:endParaRPr kumimoji="1" lang="ja-JP" altLang="en-US" sz="2400" dirty="0"/>
          </a:p>
        </p:txBody>
      </p:sp>
    </p:spTree>
    <p:extLst>
      <p:ext uri="{BB962C8B-B14F-4D97-AF65-F5344CB8AC3E}">
        <p14:creationId xmlns:p14="http://schemas.microsoft.com/office/powerpoint/2010/main" val="355603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5786901-3C8E-4AF0-B96F-A1A22616F3A3}"/>
              </a:ext>
            </a:extLst>
          </p:cNvPr>
          <p:cNvSpPr>
            <a:spLocks noGrp="1"/>
          </p:cNvSpPr>
          <p:nvPr>
            <p:ph type="title"/>
          </p:nvPr>
        </p:nvSpPr>
        <p:spPr>
          <a:xfrm>
            <a:off x="903767" y="1"/>
            <a:ext cx="8856921" cy="1609344"/>
          </a:xfrm>
        </p:spPr>
        <p:txBody>
          <a:bodyPr>
            <a:normAutofit/>
          </a:bodyPr>
          <a:lstStyle/>
          <a:p>
            <a:r>
              <a:rPr kumimoji="1" lang="ja-JP" altLang="en-US" dirty="0" smtClean="0"/>
              <a:t>オンライン授業について</a:t>
            </a:r>
            <a:endParaRPr kumimoji="1" lang="ja-JP" altLang="en-US" dirty="0"/>
          </a:p>
        </p:txBody>
      </p:sp>
      <p:sp>
        <p:nvSpPr>
          <p:cNvPr id="3" name="コンテンツ プレースホルダー 2">
            <a:extLst>
              <a:ext uri="{FF2B5EF4-FFF2-40B4-BE49-F238E27FC236}">
                <a16:creationId xmlns="" xmlns:a16="http://schemas.microsoft.com/office/drawing/2014/main" id="{6442C5D9-7F1C-4F24-B732-56B76F1AF289}"/>
              </a:ext>
            </a:extLst>
          </p:cNvPr>
          <p:cNvSpPr>
            <a:spLocks noGrp="1"/>
          </p:cNvSpPr>
          <p:nvPr>
            <p:ph idx="1"/>
          </p:nvPr>
        </p:nvSpPr>
        <p:spPr>
          <a:xfrm>
            <a:off x="728472" y="909068"/>
            <a:ext cx="11204448" cy="15346932"/>
          </a:xfrm>
        </p:spPr>
        <p:txBody>
          <a:bodyPr>
            <a:normAutofit fontScale="25000" lnSpcReduction="20000"/>
          </a:bodyPr>
          <a:lstStyle/>
          <a:p>
            <a:pPr marL="0" indent="0">
              <a:buNone/>
            </a:pPr>
            <a:r>
              <a:rPr lang="en-US" altLang="ja-JP" sz="8000" b="1" dirty="0"/>
              <a:t>【Moodle</a:t>
            </a:r>
            <a:r>
              <a:rPr lang="ja-JP" altLang="en-US" sz="8000" b="1" dirty="0"/>
              <a:t>（ムードル</a:t>
            </a:r>
            <a:r>
              <a:rPr lang="ja-JP" altLang="en-US" sz="8000" b="1" dirty="0" smtClean="0"/>
              <a:t>）</a:t>
            </a:r>
            <a:r>
              <a:rPr lang="en-US" altLang="ja-JP" sz="8000" b="1" dirty="0" smtClean="0"/>
              <a:t>】</a:t>
            </a:r>
            <a:br>
              <a:rPr lang="en-US" altLang="ja-JP" sz="8000" b="1" dirty="0" smtClean="0"/>
            </a:br>
            <a:r>
              <a:rPr lang="en-US" altLang="ja-JP" sz="8000" b="1" dirty="0" smtClean="0"/>
              <a:t/>
            </a:r>
            <a:br>
              <a:rPr lang="en-US" altLang="ja-JP" sz="8000" b="1" dirty="0" smtClean="0"/>
            </a:br>
            <a:r>
              <a:rPr lang="ja-JP" altLang="en-US" sz="8000" dirty="0" smtClean="0"/>
              <a:t>本学のオンライン授業は「</a:t>
            </a:r>
            <a:r>
              <a:rPr lang="en-US" altLang="ja-JP" sz="8000" dirty="0"/>
              <a:t>Moodle</a:t>
            </a:r>
            <a:r>
              <a:rPr lang="ja-JP" altLang="en-US" sz="8000" dirty="0"/>
              <a:t>（ムードル）</a:t>
            </a:r>
            <a:r>
              <a:rPr lang="ja-JP" altLang="en-US" sz="8000" dirty="0" smtClean="0"/>
              <a:t>」というシステムで「オンデマンド」で行われ</a:t>
            </a:r>
            <a:r>
              <a:rPr lang="ja-JP" altLang="en-US" sz="8000" dirty="0" err="1" smtClean="0"/>
              <a:t>ま</a:t>
            </a:r>
            <a:endParaRPr lang="en-US" altLang="ja-JP" sz="8000" dirty="0" smtClean="0"/>
          </a:p>
          <a:p>
            <a:pPr marL="0" indent="0">
              <a:buNone/>
            </a:pPr>
            <a:r>
              <a:rPr lang="ja-JP" altLang="en-US" sz="8000" dirty="0" smtClean="0"/>
              <a:t>す。オンデマンド</a:t>
            </a:r>
            <a:r>
              <a:rPr lang="ja-JP" altLang="en-US" sz="8000" dirty="0"/>
              <a:t>授業とは、講義資料（ビデオ、音声付きパワーポイント等を含む）や教科書</a:t>
            </a:r>
            <a:r>
              <a:rPr lang="ja-JP" altLang="en-US" sz="8000" dirty="0" smtClean="0"/>
              <a:t>等</a:t>
            </a:r>
            <a:endParaRPr lang="en-US" altLang="ja-JP" sz="8000" dirty="0" smtClean="0"/>
          </a:p>
          <a:p>
            <a:pPr marL="0" indent="0">
              <a:buNone/>
            </a:pPr>
            <a:r>
              <a:rPr lang="ja-JP" altLang="en-US" sz="8000" dirty="0" err="1" smtClean="0"/>
              <a:t>を</a:t>
            </a:r>
            <a:r>
              <a:rPr lang="ja-JP" altLang="en-US" sz="8000" dirty="0" err="1"/>
              <a:t>提</a:t>
            </a:r>
            <a:r>
              <a:rPr lang="ja-JP" altLang="en-US" sz="8000" dirty="0"/>
              <a:t>示し、毎回の課題で「十分な指導」を行い、学生の意見・質問・コメントに応対する授業</a:t>
            </a:r>
            <a:r>
              <a:rPr lang="ja-JP" altLang="en-US" sz="8000" dirty="0" smtClean="0"/>
              <a:t>で</a:t>
            </a:r>
            <a:endParaRPr lang="en-US" altLang="ja-JP" sz="8000" dirty="0" smtClean="0"/>
          </a:p>
          <a:p>
            <a:pPr marL="0" indent="0">
              <a:buNone/>
            </a:pPr>
            <a:r>
              <a:rPr lang="ja-JP" altLang="en-US" sz="8000" dirty="0" smtClean="0"/>
              <a:t>す</a:t>
            </a:r>
            <a:r>
              <a:rPr lang="ja-JP" altLang="en-US" sz="8000" dirty="0"/>
              <a:t>。コンテンツの掲載期限内であれば、学生は自分の好きな時間に視聴し課題を提出すること</a:t>
            </a:r>
            <a:r>
              <a:rPr lang="ja-JP" altLang="en-US" sz="8000" dirty="0" smtClean="0"/>
              <a:t>が</a:t>
            </a:r>
            <a:endParaRPr lang="en-US" altLang="ja-JP" sz="8000" dirty="0" smtClean="0"/>
          </a:p>
          <a:p>
            <a:pPr marL="0" indent="0">
              <a:lnSpc>
                <a:spcPct val="120000"/>
              </a:lnSpc>
              <a:buNone/>
            </a:pPr>
            <a:r>
              <a:rPr lang="ja-JP" altLang="en-US" sz="8000" dirty="0" smtClean="0"/>
              <a:t>できます。</a:t>
            </a:r>
            <a:r>
              <a:rPr lang="en-US" altLang="ja-JP" sz="8000" dirty="0" smtClean="0"/>
              <a:t/>
            </a:r>
            <a:br>
              <a:rPr lang="en-US" altLang="ja-JP" sz="8000" dirty="0" smtClean="0"/>
            </a:br>
            <a:r>
              <a:rPr lang="en-US" altLang="ja-JP" sz="8000" dirty="0" smtClean="0"/>
              <a:t/>
            </a:r>
            <a:br>
              <a:rPr lang="en-US" altLang="ja-JP" sz="8000" dirty="0" smtClean="0"/>
            </a:br>
            <a:r>
              <a:rPr lang="en-US" altLang="ja-JP" sz="8000" b="1" dirty="0" smtClean="0">
                <a:solidFill>
                  <a:schemeClr val="tx1"/>
                </a:solidFill>
              </a:rPr>
              <a:t>【</a:t>
            </a:r>
            <a:r>
              <a:rPr lang="ja-JP" altLang="en-US" sz="8000" b="1" dirty="0">
                <a:solidFill>
                  <a:schemeClr val="tx1"/>
                </a:solidFill>
              </a:rPr>
              <a:t>オンデマンド</a:t>
            </a:r>
            <a:r>
              <a:rPr lang="ja-JP" altLang="en-US" sz="8000" b="1" dirty="0" smtClean="0">
                <a:solidFill>
                  <a:schemeClr val="tx1"/>
                </a:solidFill>
              </a:rPr>
              <a:t>授業</a:t>
            </a:r>
            <a:r>
              <a:rPr lang="en-US" altLang="ja-JP" sz="8000" b="1" dirty="0" smtClean="0">
                <a:solidFill>
                  <a:schemeClr val="tx1"/>
                </a:solidFill>
              </a:rPr>
              <a:t>】</a:t>
            </a:r>
            <a:r>
              <a:rPr lang="ja-JP" altLang="en-US" sz="8000" b="1" dirty="0">
                <a:solidFill>
                  <a:schemeClr val="tx1"/>
                </a:solidFill>
              </a:rPr>
              <a:t>（対象科目は</a:t>
            </a:r>
            <a:r>
              <a:rPr lang="ja-JP" altLang="en-US" sz="8000" b="1" dirty="0" smtClean="0">
                <a:solidFill>
                  <a:schemeClr val="tx1"/>
                </a:solidFill>
              </a:rPr>
              <a:t>別紙を確認してください）</a:t>
            </a:r>
            <a:r>
              <a:rPr lang="en-US" altLang="ja-JP" sz="8000" b="1" dirty="0" smtClean="0">
                <a:solidFill>
                  <a:schemeClr val="tx1"/>
                </a:solidFill>
              </a:rPr>
              <a:t/>
            </a:r>
            <a:br>
              <a:rPr lang="en-US" altLang="ja-JP" sz="8000" b="1" dirty="0" smtClean="0">
                <a:solidFill>
                  <a:schemeClr val="tx1"/>
                </a:solidFill>
              </a:rPr>
            </a:br>
            <a:r>
              <a:rPr lang="en-US" altLang="ja-JP" sz="8000" b="1" dirty="0" smtClean="0">
                <a:solidFill>
                  <a:schemeClr val="tx1"/>
                </a:solidFill>
              </a:rPr>
              <a:t/>
            </a:r>
            <a:br>
              <a:rPr lang="en-US" altLang="ja-JP" sz="8000" b="1" dirty="0" smtClean="0">
                <a:solidFill>
                  <a:schemeClr val="tx1"/>
                </a:solidFill>
              </a:rPr>
            </a:br>
            <a:r>
              <a:rPr lang="ja-JP" altLang="en-US" sz="8000" dirty="0" smtClean="0">
                <a:solidFill>
                  <a:schemeClr val="tx1"/>
                </a:solidFill>
              </a:rPr>
              <a:t>・</a:t>
            </a:r>
            <a:r>
              <a:rPr lang="ja-JP" altLang="en-US" sz="8000" u="sng" dirty="0" smtClean="0">
                <a:solidFill>
                  <a:schemeClr val="tx1"/>
                </a:solidFill>
              </a:rPr>
              <a:t>時間割には曜日及び教室は設定されません（オンライン（遠隔）講義科目として欄外に掲載）。</a:t>
            </a:r>
            <a:r>
              <a:rPr lang="en-US" altLang="ja-JP" sz="8000" u="sng" dirty="0" smtClean="0">
                <a:solidFill>
                  <a:schemeClr val="tx1"/>
                </a:solidFill>
              </a:rPr>
              <a:t/>
            </a:r>
            <a:br>
              <a:rPr lang="en-US" altLang="ja-JP" sz="8000" u="sng" dirty="0" smtClean="0">
                <a:solidFill>
                  <a:schemeClr val="tx1"/>
                </a:solidFill>
              </a:rPr>
            </a:br>
            <a:r>
              <a:rPr lang="ja-JP" altLang="en-US" sz="8000" dirty="0" smtClean="0">
                <a:solidFill>
                  <a:schemeClr val="tx1"/>
                </a:solidFill>
              </a:rPr>
              <a:t>・履修登録の際は「集中講義一覧」を選択して履修したい科目を登録してください。</a:t>
            </a:r>
            <a:r>
              <a:rPr lang="en-US" altLang="ja-JP" sz="8000" dirty="0" smtClean="0">
                <a:solidFill>
                  <a:schemeClr val="tx1"/>
                </a:solidFill>
              </a:rPr>
              <a:t/>
            </a:r>
            <a:br>
              <a:rPr lang="en-US" altLang="ja-JP" sz="8000" dirty="0" smtClean="0">
                <a:solidFill>
                  <a:schemeClr val="tx1"/>
                </a:solidFill>
              </a:rPr>
            </a:br>
            <a:r>
              <a:rPr lang="ja-JP" altLang="en-US" sz="8000" dirty="0" smtClean="0">
                <a:solidFill>
                  <a:schemeClr val="tx1"/>
                </a:solidFill>
              </a:rPr>
              <a:t>・オンデマンド授業は週一回以上、</a:t>
            </a:r>
            <a:r>
              <a:rPr lang="en-US" altLang="ja-JP" sz="8000" dirty="0" smtClean="0">
                <a:solidFill>
                  <a:schemeClr val="tx1"/>
                </a:solidFill>
              </a:rPr>
              <a:t>Moodle</a:t>
            </a:r>
            <a:r>
              <a:rPr lang="ja-JP" altLang="en-US" sz="8000" dirty="0" smtClean="0">
                <a:solidFill>
                  <a:schemeClr val="tx1"/>
                </a:solidFill>
              </a:rPr>
              <a:t>上で授業が行われます。</a:t>
            </a:r>
            <a:r>
              <a:rPr lang="en-US" altLang="ja-JP" sz="8000" dirty="0" smtClean="0">
                <a:solidFill>
                  <a:schemeClr val="tx1"/>
                </a:solidFill>
              </a:rPr>
              <a:t/>
            </a:r>
            <a:br>
              <a:rPr lang="en-US" altLang="ja-JP" sz="8000" dirty="0" smtClean="0">
                <a:solidFill>
                  <a:schemeClr val="tx1"/>
                </a:solidFill>
              </a:rPr>
            </a:br>
            <a:r>
              <a:rPr lang="ja-JP" altLang="en-US" sz="8000" dirty="0" smtClean="0">
                <a:solidFill>
                  <a:schemeClr val="tx1"/>
                </a:solidFill>
              </a:rPr>
              <a:t>　第</a:t>
            </a:r>
            <a:r>
              <a:rPr lang="en-US" altLang="ja-JP" sz="8000" dirty="0" smtClean="0">
                <a:solidFill>
                  <a:schemeClr val="tx1"/>
                </a:solidFill>
              </a:rPr>
              <a:t>1</a:t>
            </a:r>
            <a:r>
              <a:rPr lang="ja-JP" altLang="en-US" sz="8000" dirty="0" smtClean="0">
                <a:solidFill>
                  <a:schemeClr val="tx1"/>
                </a:solidFill>
              </a:rPr>
              <a:t>回目は</a:t>
            </a:r>
            <a:r>
              <a:rPr lang="en-US" altLang="ja-JP" sz="8000" dirty="0" smtClean="0">
                <a:solidFill>
                  <a:schemeClr val="tx1"/>
                </a:solidFill>
              </a:rPr>
              <a:t>4</a:t>
            </a:r>
            <a:r>
              <a:rPr lang="ja-JP" altLang="en-US" sz="8000" dirty="0" smtClean="0">
                <a:solidFill>
                  <a:schemeClr val="tx1"/>
                </a:solidFill>
              </a:rPr>
              <a:t>月</a:t>
            </a:r>
            <a:r>
              <a:rPr lang="en-US" altLang="ja-JP" sz="8000" dirty="0" smtClean="0">
                <a:solidFill>
                  <a:schemeClr val="tx1"/>
                </a:solidFill>
              </a:rPr>
              <a:t>8</a:t>
            </a:r>
            <a:r>
              <a:rPr lang="ja-JP" altLang="en-US" sz="8000" dirty="0" smtClean="0">
                <a:solidFill>
                  <a:schemeClr val="tx1"/>
                </a:solidFill>
              </a:rPr>
              <a:t>日（木）～</a:t>
            </a:r>
            <a:r>
              <a:rPr lang="en-US" altLang="ja-JP" sz="8000" dirty="0" smtClean="0">
                <a:solidFill>
                  <a:schemeClr val="tx1"/>
                </a:solidFill>
              </a:rPr>
              <a:t>13</a:t>
            </a:r>
            <a:r>
              <a:rPr lang="ja-JP" altLang="en-US" sz="8000" dirty="0" smtClean="0">
                <a:solidFill>
                  <a:schemeClr val="tx1"/>
                </a:solidFill>
              </a:rPr>
              <a:t>日（水）の間にアップされます。</a:t>
            </a:r>
            <a:r>
              <a:rPr lang="en-US" altLang="ja-JP" sz="8000" dirty="0" smtClean="0">
                <a:solidFill>
                  <a:schemeClr val="tx1"/>
                </a:solidFill>
              </a:rPr>
              <a:t/>
            </a:r>
            <a:br>
              <a:rPr lang="en-US" altLang="ja-JP" sz="8000" dirty="0" smtClean="0">
                <a:solidFill>
                  <a:schemeClr val="tx1"/>
                </a:solidFill>
              </a:rPr>
            </a:br>
            <a:r>
              <a:rPr lang="ja-JP" altLang="en-US" sz="8000" dirty="0" smtClean="0">
                <a:solidFill>
                  <a:schemeClr val="tx1"/>
                </a:solidFill>
              </a:rPr>
              <a:t>・科目履修登録をした学生には</a:t>
            </a:r>
            <a:r>
              <a:rPr lang="en-US" altLang="ja-JP" sz="8000" dirty="0" smtClean="0">
                <a:solidFill>
                  <a:schemeClr val="tx1"/>
                </a:solidFill>
              </a:rPr>
              <a:t>Moodle</a:t>
            </a:r>
            <a:r>
              <a:rPr lang="ja-JP" altLang="en-US" sz="8000" dirty="0" smtClean="0">
                <a:solidFill>
                  <a:schemeClr val="tx1"/>
                </a:solidFill>
              </a:rPr>
              <a:t>を通じて、科目ごとに受講に関する内容が掲示されますの</a:t>
            </a:r>
            <a:r>
              <a:rPr lang="en-US" altLang="ja-JP" sz="8000" dirty="0" smtClean="0">
                <a:solidFill>
                  <a:schemeClr val="tx1"/>
                </a:solidFill>
              </a:rPr>
              <a:t/>
            </a:r>
            <a:br>
              <a:rPr lang="en-US" altLang="ja-JP" sz="8000" dirty="0" smtClean="0">
                <a:solidFill>
                  <a:schemeClr val="tx1"/>
                </a:solidFill>
              </a:rPr>
            </a:br>
            <a:r>
              <a:rPr lang="ja-JP" altLang="en-US" sz="8000" dirty="0" smtClean="0">
                <a:solidFill>
                  <a:schemeClr val="tx1"/>
                </a:solidFill>
              </a:rPr>
              <a:t>　で、それに従って受講いただきます。</a:t>
            </a:r>
            <a:r>
              <a:rPr lang="en-US" altLang="ja-JP" sz="8000" dirty="0" smtClean="0">
                <a:solidFill>
                  <a:schemeClr val="tx1"/>
                </a:solidFill>
              </a:rPr>
              <a:t/>
            </a:r>
            <a:br>
              <a:rPr lang="en-US" altLang="ja-JP" sz="8000" dirty="0" smtClean="0">
                <a:solidFill>
                  <a:schemeClr val="tx1"/>
                </a:solidFill>
              </a:rPr>
            </a:br>
            <a:r>
              <a:rPr lang="ja-JP" altLang="en-US" sz="8000" dirty="0" smtClean="0">
                <a:solidFill>
                  <a:schemeClr val="tx1"/>
                </a:solidFill>
              </a:rPr>
              <a:t>　授業方法は各授業担当者により異なりますので必ず確認してください。</a:t>
            </a:r>
            <a:r>
              <a:rPr lang="en-US" altLang="ja-JP" sz="8000" dirty="0" smtClean="0">
                <a:solidFill>
                  <a:schemeClr val="tx1"/>
                </a:solidFill>
              </a:rPr>
              <a:t/>
            </a:r>
            <a:br>
              <a:rPr lang="en-US" altLang="ja-JP" sz="8000" dirty="0" smtClean="0">
                <a:solidFill>
                  <a:schemeClr val="tx1"/>
                </a:solidFill>
              </a:rPr>
            </a:br>
            <a:r>
              <a:rPr lang="ja-JP" altLang="en-US" sz="8000" dirty="0" smtClean="0">
                <a:solidFill>
                  <a:schemeClr val="tx1"/>
                </a:solidFill>
              </a:rPr>
              <a:t>・各科目毎に出席確認を取り、課題や小テスト、レポート提出などで成績評価されます。</a:t>
            </a:r>
            <a:r>
              <a:rPr lang="en-US" altLang="ja-JP" sz="8000" dirty="0" smtClean="0">
                <a:solidFill>
                  <a:srgbClr val="FF0000"/>
                </a:solidFill>
              </a:rPr>
              <a:t/>
            </a:r>
            <a:br>
              <a:rPr lang="en-US" altLang="ja-JP" sz="8000" dirty="0" smtClean="0">
                <a:solidFill>
                  <a:srgbClr val="FF0000"/>
                </a:solidFill>
              </a:rPr>
            </a:br>
            <a:r>
              <a:rPr lang="ja-JP" altLang="en-US" sz="8000" dirty="0" smtClean="0">
                <a:solidFill>
                  <a:srgbClr val="FF0000"/>
                </a:solidFill>
              </a:rPr>
              <a:t>　</a:t>
            </a:r>
            <a:r>
              <a:rPr lang="ja-JP" altLang="en-US" sz="8000" dirty="0" smtClean="0"/>
              <a:t>成績評価についても</a:t>
            </a:r>
            <a:r>
              <a:rPr lang="en-US" altLang="ja-JP" sz="8000" dirty="0" smtClean="0"/>
              <a:t>Moodle</a:t>
            </a:r>
            <a:r>
              <a:rPr lang="ja-JP" altLang="en-US" sz="8000" dirty="0" smtClean="0"/>
              <a:t>内のシラバスを確認してください。</a:t>
            </a:r>
            <a:r>
              <a:rPr lang="en-US" altLang="ja-JP" sz="8000" dirty="0" smtClean="0"/>
              <a:t/>
            </a:r>
            <a:br>
              <a:rPr lang="en-US" altLang="ja-JP" sz="8000" dirty="0" smtClean="0"/>
            </a:br>
            <a:endParaRPr lang="en-US" altLang="ja-JP" sz="8000" dirty="0" smtClean="0"/>
          </a:p>
          <a:p>
            <a:pPr marL="0" indent="0">
              <a:lnSpc>
                <a:spcPct val="120000"/>
              </a:lnSpc>
              <a:buNone/>
            </a:pPr>
            <a:r>
              <a:rPr lang="ja-JP" altLang="en-US" sz="8000" dirty="0" smtClean="0">
                <a:solidFill>
                  <a:schemeClr val="tx1"/>
                </a:solidFill>
              </a:rPr>
              <a:t>　　履修登録（変更）期間　</a:t>
            </a:r>
            <a:r>
              <a:rPr lang="en-US" altLang="ja-JP" sz="8000" dirty="0" smtClean="0">
                <a:solidFill>
                  <a:schemeClr val="tx1"/>
                </a:solidFill>
              </a:rPr>
              <a:t>4</a:t>
            </a:r>
            <a:r>
              <a:rPr lang="ja-JP" altLang="en-US" sz="8000" dirty="0" smtClean="0">
                <a:solidFill>
                  <a:schemeClr val="tx1"/>
                </a:solidFill>
              </a:rPr>
              <a:t>月</a:t>
            </a:r>
            <a:r>
              <a:rPr lang="en-US" altLang="ja-JP" sz="8000" dirty="0" smtClean="0">
                <a:solidFill>
                  <a:schemeClr val="tx1"/>
                </a:solidFill>
              </a:rPr>
              <a:t>1</a:t>
            </a:r>
            <a:r>
              <a:rPr lang="ja-JP" altLang="en-US" sz="8000" dirty="0" smtClean="0">
                <a:solidFill>
                  <a:schemeClr val="tx1"/>
                </a:solidFill>
              </a:rPr>
              <a:t>日（木）～</a:t>
            </a:r>
            <a:r>
              <a:rPr lang="en-US" altLang="ja-JP" sz="8000" dirty="0" smtClean="0">
                <a:solidFill>
                  <a:schemeClr val="tx1"/>
                </a:solidFill>
              </a:rPr>
              <a:t>14</a:t>
            </a:r>
            <a:r>
              <a:rPr lang="ja-JP" altLang="en-US" sz="8000" dirty="0" smtClean="0">
                <a:solidFill>
                  <a:schemeClr val="tx1"/>
                </a:solidFill>
              </a:rPr>
              <a:t>日（水）</a:t>
            </a:r>
            <a:r>
              <a:rPr lang="en-US" altLang="ja-JP" sz="8000" dirty="0" smtClean="0">
                <a:solidFill>
                  <a:schemeClr val="tx1"/>
                </a:solidFill>
              </a:rPr>
              <a:t>15</a:t>
            </a:r>
            <a:r>
              <a:rPr lang="ja-JP" altLang="en-US" sz="8000" dirty="0" smtClean="0">
                <a:solidFill>
                  <a:schemeClr val="tx1"/>
                </a:solidFill>
              </a:rPr>
              <a:t>：</a:t>
            </a:r>
            <a:r>
              <a:rPr lang="en-US" altLang="ja-JP" sz="8000" dirty="0" smtClean="0">
                <a:solidFill>
                  <a:schemeClr val="tx1"/>
                </a:solidFill>
              </a:rPr>
              <a:t>00</a:t>
            </a:r>
            <a:r>
              <a:rPr lang="ja-JP" altLang="en-US" sz="8000" dirty="0" smtClean="0">
                <a:solidFill>
                  <a:schemeClr val="tx1"/>
                </a:solidFill>
              </a:rPr>
              <a:t>まで</a:t>
            </a:r>
          </a:p>
          <a:p>
            <a:pPr marL="0" indent="0">
              <a:lnSpc>
                <a:spcPct val="120000"/>
              </a:lnSpc>
              <a:buNone/>
            </a:pPr>
            <a:r>
              <a:rPr lang="ja-JP" altLang="en-US" sz="8000" dirty="0">
                <a:solidFill>
                  <a:schemeClr val="tx1"/>
                </a:solidFill>
              </a:rPr>
              <a:t>　　抽選結果反映による修正期間　</a:t>
            </a:r>
            <a:r>
              <a:rPr lang="en-US" altLang="ja-JP" sz="8000" dirty="0">
                <a:solidFill>
                  <a:schemeClr val="tx1"/>
                </a:solidFill>
              </a:rPr>
              <a:t>4</a:t>
            </a:r>
            <a:r>
              <a:rPr lang="ja-JP" altLang="en-US" sz="8000" dirty="0">
                <a:solidFill>
                  <a:schemeClr val="tx1"/>
                </a:solidFill>
              </a:rPr>
              <a:t>月</a:t>
            </a:r>
            <a:r>
              <a:rPr lang="en-US" altLang="ja-JP" sz="8000" dirty="0">
                <a:solidFill>
                  <a:schemeClr val="tx1"/>
                </a:solidFill>
              </a:rPr>
              <a:t>22</a:t>
            </a:r>
            <a:r>
              <a:rPr lang="ja-JP" altLang="en-US" sz="8000" dirty="0">
                <a:solidFill>
                  <a:schemeClr val="tx1"/>
                </a:solidFill>
              </a:rPr>
              <a:t>日（木）～</a:t>
            </a:r>
            <a:r>
              <a:rPr lang="en-US" altLang="ja-JP" sz="8000" dirty="0">
                <a:solidFill>
                  <a:schemeClr val="tx1"/>
                </a:solidFill>
              </a:rPr>
              <a:t>28</a:t>
            </a:r>
            <a:r>
              <a:rPr lang="ja-JP" altLang="en-US" sz="8000" dirty="0">
                <a:solidFill>
                  <a:schemeClr val="tx1"/>
                </a:solidFill>
              </a:rPr>
              <a:t>日（水）</a:t>
            </a:r>
            <a:r>
              <a:rPr lang="en-US" altLang="ja-JP" sz="8000" dirty="0">
                <a:solidFill>
                  <a:schemeClr val="tx1"/>
                </a:solidFill>
              </a:rPr>
              <a:t>23</a:t>
            </a:r>
            <a:r>
              <a:rPr lang="ja-JP" altLang="en-US" sz="8000" dirty="0">
                <a:solidFill>
                  <a:schemeClr val="tx1"/>
                </a:solidFill>
              </a:rPr>
              <a:t>：</a:t>
            </a:r>
            <a:r>
              <a:rPr lang="en-US" altLang="ja-JP" sz="8000" dirty="0">
                <a:solidFill>
                  <a:schemeClr val="tx1"/>
                </a:solidFill>
              </a:rPr>
              <a:t>59</a:t>
            </a:r>
            <a:r>
              <a:rPr lang="ja-JP" altLang="en-US" sz="8000" dirty="0">
                <a:solidFill>
                  <a:schemeClr val="tx1"/>
                </a:solidFill>
              </a:rPr>
              <a:t>ま</a:t>
            </a:r>
            <a:r>
              <a:rPr lang="ja-JP" altLang="en-US" sz="8000" dirty="0" smtClean="0">
                <a:solidFill>
                  <a:schemeClr val="tx1"/>
                </a:solidFill>
              </a:rPr>
              <a:t>で</a:t>
            </a:r>
            <a:endParaRPr lang="en-US" altLang="ja-JP" sz="8000" dirty="0" smtClean="0">
              <a:solidFill>
                <a:schemeClr val="tx1"/>
              </a:solidFill>
            </a:endParaRPr>
          </a:p>
          <a:p>
            <a:pPr marL="0" indent="0">
              <a:lnSpc>
                <a:spcPct val="120000"/>
              </a:lnSpc>
              <a:buNone/>
            </a:pPr>
            <a:endParaRPr lang="en-US" altLang="ja-JP" sz="8000" dirty="0" smtClean="0">
              <a:solidFill>
                <a:schemeClr val="tx1"/>
              </a:solidFill>
            </a:endParaRPr>
          </a:p>
          <a:p>
            <a:pPr marL="0" indent="0" algn="ctr">
              <a:lnSpc>
                <a:spcPct val="120000"/>
              </a:lnSpc>
              <a:buNone/>
            </a:pPr>
            <a:r>
              <a:rPr lang="ja-JP" altLang="en-US" sz="9600" b="1" dirty="0" smtClean="0"/>
              <a:t>＜重要＞</a:t>
            </a:r>
            <a:r>
              <a:rPr lang="en-US" altLang="ja-JP" sz="9600" b="1" dirty="0" smtClean="0"/>
              <a:t>4</a:t>
            </a:r>
            <a:r>
              <a:rPr lang="ja-JP" altLang="en-US" sz="9600" b="1" dirty="0"/>
              <a:t>月中に使用する</a:t>
            </a:r>
            <a:r>
              <a:rPr lang="en-US" altLang="ja-JP" sz="9600" b="1" dirty="0" smtClean="0"/>
              <a:t>Moodle</a:t>
            </a:r>
            <a:r>
              <a:rPr lang="ja-JP" altLang="en-US" sz="9600" b="1" dirty="0" smtClean="0"/>
              <a:t>の共通</a:t>
            </a:r>
            <a:r>
              <a:rPr lang="en-US" altLang="ja-JP" sz="9600" b="1" dirty="0" smtClean="0"/>
              <a:t>ID</a:t>
            </a:r>
            <a:r>
              <a:rPr lang="ja-JP" altLang="en-US" sz="9600" b="1" dirty="0"/>
              <a:t>・</a:t>
            </a:r>
            <a:r>
              <a:rPr lang="en-US" altLang="ja-JP" sz="9600" b="1" dirty="0" smtClean="0"/>
              <a:t>PW</a:t>
            </a:r>
            <a:r>
              <a:rPr lang="ja-JP" altLang="en-US" sz="9600" b="1" dirty="0" smtClean="0"/>
              <a:t>について</a:t>
            </a:r>
            <a:endParaRPr lang="en-US" altLang="ja-JP" sz="9600" b="1" dirty="0"/>
          </a:p>
          <a:p>
            <a:pPr marL="0" indent="0">
              <a:lnSpc>
                <a:spcPct val="120000"/>
              </a:lnSpc>
              <a:buNone/>
            </a:pPr>
            <a:r>
              <a:rPr lang="ja-JP" altLang="en-US" sz="8000" dirty="0" smtClean="0"/>
              <a:t>・</a:t>
            </a:r>
            <a:r>
              <a:rPr lang="en-US" altLang="ja-JP" sz="8000" dirty="0" smtClean="0"/>
              <a:t>4</a:t>
            </a:r>
            <a:r>
              <a:rPr lang="ja-JP" altLang="en-US" sz="8000" dirty="0"/>
              <a:t>月中は履修者が確定しないため、自己の</a:t>
            </a:r>
            <a:r>
              <a:rPr lang="en-US" altLang="ja-JP" sz="8000" dirty="0"/>
              <a:t>ID</a:t>
            </a:r>
            <a:r>
              <a:rPr lang="ja-JP" altLang="en-US" sz="8000" dirty="0"/>
              <a:t>・</a:t>
            </a:r>
            <a:r>
              <a:rPr lang="en-US" altLang="ja-JP" sz="8000" dirty="0"/>
              <a:t>PW</a:t>
            </a:r>
            <a:r>
              <a:rPr lang="ja-JP" altLang="en-US" sz="8000" dirty="0"/>
              <a:t>（パスワード）で</a:t>
            </a:r>
            <a:r>
              <a:rPr lang="en-US" altLang="ja-JP" sz="8000" dirty="0" smtClean="0"/>
              <a:t>Moodle</a:t>
            </a:r>
            <a:r>
              <a:rPr lang="ja-JP" altLang="en-US" sz="8000" dirty="0" smtClean="0"/>
              <a:t>にログイン</a:t>
            </a:r>
            <a:r>
              <a:rPr lang="ja-JP" altLang="en-US" sz="8000" dirty="0"/>
              <a:t>して</a:t>
            </a:r>
            <a:r>
              <a:rPr lang="ja-JP" altLang="en-US" sz="8000" dirty="0" smtClean="0"/>
              <a:t>も</a:t>
            </a:r>
            <a:r>
              <a:rPr lang="en-US" altLang="ja-JP" sz="8000" dirty="0" smtClean="0"/>
              <a:t/>
            </a:r>
            <a:br>
              <a:rPr lang="en-US" altLang="ja-JP" sz="8000" dirty="0" smtClean="0"/>
            </a:br>
            <a:r>
              <a:rPr lang="ja-JP" altLang="en-US" sz="8000" dirty="0" smtClean="0"/>
              <a:t>　授業</a:t>
            </a:r>
            <a:r>
              <a:rPr lang="ja-JP" altLang="en-US" sz="8000" dirty="0"/>
              <a:t>が閲覧できません</a:t>
            </a:r>
            <a:r>
              <a:rPr lang="ja-JP" altLang="en-US" sz="8000" dirty="0" smtClean="0"/>
              <a:t>。その</a:t>
            </a:r>
            <a:r>
              <a:rPr lang="ja-JP" altLang="en-US" sz="8000" dirty="0"/>
              <a:t>ため、</a:t>
            </a:r>
            <a:r>
              <a:rPr lang="en-US" altLang="ja-JP" sz="8000" dirty="0"/>
              <a:t>4</a:t>
            </a:r>
            <a:r>
              <a:rPr lang="ja-JP" altLang="en-US" sz="8000" dirty="0"/>
              <a:t>月中はフリーで受講</a:t>
            </a:r>
            <a:r>
              <a:rPr lang="ja-JP" altLang="en-US" sz="8000" dirty="0" smtClean="0"/>
              <a:t>できる</a:t>
            </a:r>
            <a:r>
              <a:rPr lang="en-US" altLang="ja-JP" sz="8000" dirty="0" smtClean="0"/>
              <a:t>Moodle</a:t>
            </a:r>
            <a:r>
              <a:rPr lang="ja-JP" altLang="en-US" sz="8000" dirty="0" smtClean="0">
                <a:solidFill>
                  <a:srgbClr val="FF0000"/>
                </a:solidFill>
              </a:rPr>
              <a:t>共通</a:t>
            </a:r>
            <a:r>
              <a:rPr lang="en-US" altLang="ja-JP" sz="8000" dirty="0">
                <a:solidFill>
                  <a:srgbClr val="FF0000"/>
                </a:solidFill>
              </a:rPr>
              <a:t>ID</a:t>
            </a:r>
            <a:r>
              <a:rPr lang="ja-JP" altLang="en-US" sz="8000" dirty="0">
                <a:solidFill>
                  <a:srgbClr val="FF0000"/>
                </a:solidFill>
              </a:rPr>
              <a:t>・</a:t>
            </a:r>
            <a:r>
              <a:rPr lang="en-US" altLang="ja-JP" sz="8000" dirty="0">
                <a:solidFill>
                  <a:srgbClr val="FF0000"/>
                </a:solidFill>
              </a:rPr>
              <a:t>PW</a:t>
            </a:r>
            <a:r>
              <a:rPr lang="ja-JP" altLang="en-US" sz="8000" dirty="0">
                <a:solidFill>
                  <a:srgbClr val="FF0000"/>
                </a:solidFill>
              </a:rPr>
              <a:t>（</a:t>
            </a:r>
            <a:r>
              <a:rPr lang="ja-JP" altLang="en-US" sz="8000" dirty="0" smtClean="0">
                <a:solidFill>
                  <a:srgbClr val="FF0000"/>
                </a:solidFill>
              </a:rPr>
              <a:t>パスワー</a:t>
            </a:r>
            <a:r>
              <a:rPr lang="en-US" altLang="ja-JP" sz="8000" dirty="0" smtClean="0">
                <a:solidFill>
                  <a:srgbClr val="FF0000"/>
                </a:solidFill>
              </a:rPr>
              <a:t/>
            </a:r>
            <a:br>
              <a:rPr lang="en-US" altLang="ja-JP" sz="8000" dirty="0" smtClean="0">
                <a:solidFill>
                  <a:srgbClr val="FF0000"/>
                </a:solidFill>
              </a:rPr>
            </a:br>
            <a:r>
              <a:rPr lang="ja-JP" altLang="en-US" sz="8000" dirty="0" smtClean="0">
                <a:solidFill>
                  <a:srgbClr val="FF0000"/>
                </a:solidFill>
              </a:rPr>
              <a:t>　ド</a:t>
            </a:r>
            <a:r>
              <a:rPr lang="ja-JP" altLang="en-US" sz="8000" dirty="0">
                <a:solidFill>
                  <a:srgbClr val="FF0000"/>
                </a:solidFill>
              </a:rPr>
              <a:t>）を</a:t>
            </a:r>
            <a:r>
              <a:rPr lang="ja-JP" altLang="en-US" sz="8000" dirty="0" smtClean="0">
                <a:solidFill>
                  <a:srgbClr val="FF0000"/>
                </a:solidFill>
              </a:rPr>
              <a:t>発行</a:t>
            </a:r>
            <a:r>
              <a:rPr lang="ja-JP" altLang="en-US" sz="8000" dirty="0"/>
              <a:t>します</a:t>
            </a:r>
            <a:r>
              <a:rPr lang="ja-JP" altLang="en-US" sz="8000" dirty="0" smtClean="0"/>
              <a:t>。</a:t>
            </a:r>
            <a:r>
              <a:rPr lang="en-US" altLang="ja-JP" sz="8000" dirty="0" smtClean="0"/>
              <a:t/>
            </a:r>
            <a:br>
              <a:rPr lang="en-US" altLang="ja-JP" sz="8000" dirty="0" smtClean="0"/>
            </a:br>
            <a:r>
              <a:rPr lang="ja-JP" altLang="en-US" sz="8000" dirty="0" smtClean="0"/>
              <a:t>　履修</a:t>
            </a:r>
            <a:r>
              <a:rPr lang="ja-JP" altLang="en-US" sz="8000" dirty="0"/>
              <a:t>登録をしていない科目でも閲覧受講することができます</a:t>
            </a:r>
            <a:r>
              <a:rPr lang="ja-JP" altLang="en-US" sz="8000" dirty="0" smtClean="0"/>
              <a:t>。</a:t>
            </a:r>
            <a:r>
              <a:rPr lang="en-US" altLang="ja-JP" sz="8000" dirty="0"/>
              <a:t/>
            </a:r>
            <a:br>
              <a:rPr lang="en-US" altLang="ja-JP" sz="8000" dirty="0"/>
            </a:br>
            <a:r>
              <a:rPr lang="ja-JP" altLang="en-US" sz="8000" dirty="0" smtClean="0"/>
              <a:t>・</a:t>
            </a:r>
            <a:r>
              <a:rPr lang="en-US" altLang="ja-JP" sz="8000" dirty="0" smtClean="0"/>
              <a:t>Moodle</a:t>
            </a:r>
            <a:r>
              <a:rPr lang="ja-JP" altLang="en-US" sz="8000" dirty="0" smtClean="0"/>
              <a:t>共通</a:t>
            </a:r>
            <a:r>
              <a:rPr lang="en-US" altLang="ja-JP" sz="8000" dirty="0"/>
              <a:t>ID</a:t>
            </a:r>
            <a:r>
              <a:rPr lang="ja-JP" altLang="en-US" sz="8000" dirty="0"/>
              <a:t>・</a:t>
            </a:r>
            <a:r>
              <a:rPr lang="en-US" altLang="ja-JP" sz="8000" dirty="0" smtClean="0"/>
              <a:t>PW</a:t>
            </a:r>
            <a:r>
              <a:rPr lang="ja-JP" altLang="en-US" sz="8000" dirty="0" smtClean="0"/>
              <a:t>では</a:t>
            </a:r>
            <a:r>
              <a:rPr lang="en-US" altLang="ja-JP" sz="8000" dirty="0"/>
              <a:t>Moodle</a:t>
            </a:r>
            <a:r>
              <a:rPr lang="ja-JP" altLang="en-US" sz="8000" dirty="0"/>
              <a:t>機能による課題提出はできない</a:t>
            </a:r>
            <a:r>
              <a:rPr lang="ja-JP" altLang="en-US" sz="8000" dirty="0" smtClean="0"/>
              <a:t>ので</a:t>
            </a:r>
            <a:r>
              <a:rPr lang="ja-JP" altLang="en-US" sz="8000" dirty="0"/>
              <a:t>、課題</a:t>
            </a:r>
            <a:r>
              <a:rPr lang="ja-JP" altLang="en-US" sz="8000" dirty="0" smtClean="0"/>
              <a:t>提出が</a:t>
            </a:r>
            <a:r>
              <a:rPr lang="ja-JP" altLang="en-US" sz="8000" dirty="0"/>
              <a:t>必要な場合</a:t>
            </a:r>
            <a:r>
              <a:rPr lang="ja-JP" altLang="en-US" sz="8000" dirty="0" smtClean="0"/>
              <a:t>は</a:t>
            </a:r>
            <a:r>
              <a:rPr lang="en-US" altLang="ja-JP" sz="8000" dirty="0" smtClean="0"/>
              <a:t/>
            </a:r>
            <a:br>
              <a:rPr lang="en-US" altLang="ja-JP" sz="8000" dirty="0" smtClean="0"/>
            </a:br>
            <a:r>
              <a:rPr lang="ja-JP" altLang="en-US" sz="8000" dirty="0" smtClean="0"/>
              <a:t>　各先生</a:t>
            </a:r>
            <a:r>
              <a:rPr lang="ja-JP" altLang="en-US" sz="8000" dirty="0"/>
              <a:t>に代替の提出方法（例：</a:t>
            </a:r>
            <a:r>
              <a:rPr lang="en-US" altLang="ja-JP" sz="8000" dirty="0"/>
              <a:t>E-Mail</a:t>
            </a:r>
            <a:r>
              <a:rPr lang="ja-JP" altLang="en-US" sz="8000" dirty="0" err="1"/>
              <a:t>で提</a:t>
            </a:r>
            <a:r>
              <a:rPr lang="ja-JP" altLang="en-US" sz="8000" dirty="0"/>
              <a:t>出など）の対応</a:t>
            </a:r>
            <a:r>
              <a:rPr lang="ja-JP" altLang="en-US" sz="8000" dirty="0" smtClean="0"/>
              <a:t>をお願いして</a:t>
            </a:r>
            <a:r>
              <a:rPr lang="ja-JP" altLang="en-US" sz="8000" dirty="0"/>
              <a:t>います</a:t>
            </a:r>
            <a:r>
              <a:rPr lang="ja-JP" altLang="en-US" sz="8000" dirty="0" smtClean="0"/>
              <a:t>。</a:t>
            </a:r>
            <a:r>
              <a:rPr lang="en-US" altLang="ja-JP" sz="8000" dirty="0" smtClean="0"/>
              <a:t/>
            </a:r>
            <a:br>
              <a:rPr lang="en-US" altLang="ja-JP" sz="8000" dirty="0" smtClean="0"/>
            </a:br>
            <a:r>
              <a:rPr lang="ja-JP" altLang="en-US" sz="8000" dirty="0" smtClean="0"/>
              <a:t>・履修</a:t>
            </a:r>
            <a:r>
              <a:rPr lang="ja-JP" altLang="en-US" sz="8000" dirty="0"/>
              <a:t>登録の確定および</a:t>
            </a:r>
            <a:r>
              <a:rPr lang="en-US" altLang="ja-JP" sz="8000" dirty="0" smtClean="0"/>
              <a:t>Moodle</a:t>
            </a:r>
            <a:r>
              <a:rPr lang="ja-JP" altLang="en-US" sz="8000" dirty="0" err="1" smtClean="0"/>
              <a:t>へ</a:t>
            </a:r>
            <a:r>
              <a:rPr lang="ja-JP" altLang="en-US" sz="8000" dirty="0" err="1"/>
              <a:t>の</a:t>
            </a:r>
            <a:r>
              <a:rPr lang="ja-JP" altLang="en-US" sz="8000" dirty="0"/>
              <a:t>登録反映が完了次第、共通</a:t>
            </a:r>
            <a:r>
              <a:rPr lang="en-US" altLang="ja-JP" sz="8000" dirty="0" smtClean="0"/>
              <a:t>ID</a:t>
            </a:r>
            <a:r>
              <a:rPr lang="ja-JP" altLang="en-US" sz="8000" dirty="0" smtClean="0"/>
              <a:t>・</a:t>
            </a:r>
            <a:r>
              <a:rPr lang="en-US" altLang="ja-JP" sz="8000" dirty="0" smtClean="0"/>
              <a:t>PW</a:t>
            </a:r>
            <a:r>
              <a:rPr lang="ja-JP" altLang="en-US" sz="8000" dirty="0" smtClean="0"/>
              <a:t>は消去します。履修</a:t>
            </a:r>
            <a:r>
              <a:rPr lang="ja-JP" altLang="en-US" sz="8000" dirty="0"/>
              <a:t>が</a:t>
            </a:r>
            <a:r>
              <a:rPr lang="ja-JP" altLang="en-US" sz="8000" dirty="0" smtClean="0"/>
              <a:t>確</a:t>
            </a:r>
            <a:r>
              <a:rPr lang="en-US" altLang="ja-JP" sz="8000" dirty="0" smtClean="0"/>
              <a:t/>
            </a:r>
            <a:br>
              <a:rPr lang="en-US" altLang="ja-JP" sz="8000" dirty="0" smtClean="0"/>
            </a:br>
            <a:r>
              <a:rPr lang="ja-JP" altLang="en-US" sz="8000" dirty="0" smtClean="0"/>
              <a:t>　</a:t>
            </a:r>
            <a:r>
              <a:rPr lang="ja-JP" altLang="en-US" sz="8000" dirty="0" err="1" smtClean="0"/>
              <a:t>定</a:t>
            </a:r>
            <a:r>
              <a:rPr lang="ja-JP" altLang="en-US" sz="8000" dirty="0" err="1"/>
              <a:t>する</a:t>
            </a:r>
            <a:r>
              <a:rPr lang="en-US" altLang="ja-JP" sz="8000" dirty="0"/>
              <a:t>5</a:t>
            </a:r>
            <a:r>
              <a:rPr lang="ja-JP" altLang="en-US" sz="8000" dirty="0" smtClean="0"/>
              <a:t>月</a:t>
            </a:r>
            <a:r>
              <a:rPr lang="en-US" altLang="ja-JP" sz="8000" smtClean="0"/>
              <a:t>6</a:t>
            </a:r>
            <a:r>
              <a:rPr lang="ja-JP" altLang="en-US" sz="8000" smtClean="0"/>
              <a:t>日</a:t>
            </a:r>
            <a:r>
              <a:rPr lang="ja-JP" altLang="en-US" sz="8000" dirty="0"/>
              <a:t>以降は自己の</a:t>
            </a:r>
            <a:r>
              <a:rPr lang="en-US" altLang="ja-JP" sz="8000" dirty="0"/>
              <a:t>ID</a:t>
            </a:r>
            <a:r>
              <a:rPr lang="ja-JP" altLang="en-US" sz="8000" dirty="0"/>
              <a:t>・</a:t>
            </a:r>
            <a:r>
              <a:rPr lang="en-US" altLang="ja-JP" sz="8000" dirty="0" smtClean="0"/>
              <a:t>PW</a:t>
            </a:r>
            <a:r>
              <a:rPr lang="ja-JP" altLang="en-US" sz="8000" dirty="0" smtClean="0"/>
              <a:t>で</a:t>
            </a:r>
            <a:r>
              <a:rPr lang="ja-JP" altLang="en-US" sz="8000" dirty="0"/>
              <a:t>ログイン</a:t>
            </a:r>
            <a:r>
              <a:rPr lang="ja-JP" altLang="en-US" sz="8000" dirty="0" smtClean="0"/>
              <a:t>してください。</a:t>
            </a:r>
            <a:r>
              <a:rPr lang="en-US" altLang="ja-JP" sz="8000" dirty="0" smtClean="0"/>
              <a:t/>
            </a:r>
            <a:br>
              <a:rPr lang="en-US" altLang="ja-JP" sz="8000" dirty="0" smtClean="0"/>
            </a:br>
            <a:r>
              <a:rPr lang="ja-JP" altLang="en-US" sz="8000" dirty="0" smtClean="0"/>
              <a:t>　</a:t>
            </a:r>
            <a:r>
              <a:rPr lang="en-US" altLang="ja-JP" sz="8000" dirty="0" smtClean="0"/>
              <a:t>※</a:t>
            </a:r>
            <a:r>
              <a:rPr lang="ja-JP" altLang="en-US" sz="8000" dirty="0" smtClean="0"/>
              <a:t>履修</a:t>
            </a:r>
            <a:r>
              <a:rPr lang="ja-JP" altLang="en-US" sz="8000" dirty="0"/>
              <a:t>登録がされていない科目</a:t>
            </a:r>
            <a:r>
              <a:rPr lang="ja-JP" altLang="en-US" sz="8000" dirty="0" smtClean="0"/>
              <a:t>は</a:t>
            </a:r>
            <a:r>
              <a:rPr lang="en-US" altLang="ja-JP" sz="8000" dirty="0" smtClean="0"/>
              <a:t>5</a:t>
            </a:r>
            <a:r>
              <a:rPr lang="ja-JP" altLang="en-US" sz="8000" dirty="0" smtClean="0"/>
              <a:t>月以降、</a:t>
            </a:r>
            <a:r>
              <a:rPr lang="ja-JP" altLang="en-US" sz="8000" dirty="0"/>
              <a:t>受講（単位取得）することはできません</a:t>
            </a:r>
            <a:r>
              <a:rPr lang="ja-JP" altLang="en-US" sz="8000" dirty="0" smtClean="0"/>
              <a:t>。</a:t>
            </a:r>
            <a:r>
              <a:rPr lang="en-US" altLang="ja-JP" sz="8000" dirty="0" smtClean="0"/>
              <a:t/>
            </a:r>
            <a:br>
              <a:rPr lang="en-US" altLang="ja-JP" sz="8000" dirty="0" smtClean="0"/>
            </a:br>
            <a:r>
              <a:rPr lang="ja-JP" altLang="en-US" sz="8000" dirty="0" smtClean="0"/>
              <a:t>　</a:t>
            </a:r>
            <a:r>
              <a:rPr lang="en-US" altLang="ja-JP" sz="8000" dirty="0" smtClean="0"/>
              <a:t>※Moodle</a:t>
            </a:r>
            <a:r>
              <a:rPr lang="ja-JP" altLang="en-US" sz="8000" dirty="0" smtClean="0"/>
              <a:t>共通</a:t>
            </a:r>
            <a:r>
              <a:rPr lang="en-US" altLang="ja-JP" sz="8000" dirty="0"/>
              <a:t>ID</a:t>
            </a:r>
            <a:r>
              <a:rPr lang="ja-JP" altLang="en-US" sz="8000" dirty="0"/>
              <a:t>・</a:t>
            </a:r>
            <a:r>
              <a:rPr lang="en-US" altLang="ja-JP" sz="8000" dirty="0" smtClean="0"/>
              <a:t>PW</a:t>
            </a:r>
            <a:r>
              <a:rPr lang="ja-JP" altLang="en-US" sz="8000" dirty="0" smtClean="0"/>
              <a:t>は</a:t>
            </a:r>
            <a:r>
              <a:rPr lang="ja-JP" altLang="en-US" sz="8000" dirty="0"/>
              <a:t>期間限定措置</a:t>
            </a:r>
            <a:r>
              <a:rPr lang="ja-JP" altLang="en-US" sz="8000" dirty="0" smtClean="0"/>
              <a:t>です。</a:t>
            </a:r>
            <a:endParaRPr lang="en-US" altLang="ja-JP" sz="8000" dirty="0" smtClean="0"/>
          </a:p>
          <a:p>
            <a:pPr marL="0" indent="0">
              <a:buNone/>
            </a:pPr>
            <a:endParaRPr lang="en-US" altLang="ja-JP" sz="8000" dirty="0" smtClean="0"/>
          </a:p>
          <a:p>
            <a:pPr marL="0" indent="0">
              <a:buNone/>
            </a:pPr>
            <a:endParaRPr lang="en-US" altLang="ja-JP" sz="8000" dirty="0"/>
          </a:p>
          <a:p>
            <a:pPr marL="0" indent="0">
              <a:buNone/>
            </a:pPr>
            <a:endParaRPr lang="en-US" altLang="ja-JP" sz="8000" dirty="0" smtClean="0"/>
          </a:p>
          <a:p>
            <a:pPr marL="0" indent="0">
              <a:buNone/>
            </a:pPr>
            <a:endParaRPr lang="en-US" altLang="ja-JP" sz="8000" dirty="0" smtClean="0"/>
          </a:p>
          <a:p>
            <a:pPr marL="0" indent="0">
              <a:buNone/>
            </a:pPr>
            <a:r>
              <a:rPr lang="en-US" altLang="ja-JP" sz="8000" dirty="0" smtClean="0"/>
              <a:t>※</a:t>
            </a:r>
            <a:r>
              <a:rPr lang="ja-JP" altLang="ja-JP" sz="8000" dirty="0"/>
              <a:t>対面</a:t>
            </a:r>
            <a:r>
              <a:rPr lang="ja-JP" altLang="en-US" sz="8000" dirty="0"/>
              <a:t>形式</a:t>
            </a:r>
            <a:r>
              <a:rPr lang="ja-JP" altLang="ja-JP" sz="8000" dirty="0"/>
              <a:t>（</a:t>
            </a:r>
            <a:r>
              <a:rPr lang="en-US" altLang="ja-JP" sz="8000" dirty="0"/>
              <a:t>Zoom</a:t>
            </a:r>
            <a:r>
              <a:rPr lang="ja-JP" altLang="ja-JP" sz="8000" dirty="0"/>
              <a:t>利用など）の</a:t>
            </a:r>
            <a:r>
              <a:rPr lang="ja-JP" altLang="en-US" sz="8000" dirty="0"/>
              <a:t>授業の</a:t>
            </a:r>
            <a:r>
              <a:rPr lang="ja-JP" altLang="ja-JP" sz="8000" dirty="0"/>
              <a:t>場合は、担当教員から</a:t>
            </a:r>
            <a:r>
              <a:rPr lang="ja-JP" altLang="en-US" sz="8000" dirty="0"/>
              <a:t>ミーティング</a:t>
            </a:r>
            <a:r>
              <a:rPr lang="en-US" altLang="ja-JP" sz="8000" dirty="0"/>
              <a:t>ID</a:t>
            </a:r>
            <a:r>
              <a:rPr lang="ja-JP" altLang="ja-JP" sz="8000" dirty="0" err="1"/>
              <a:t>、</a:t>
            </a:r>
            <a:r>
              <a:rPr lang="ja-JP" altLang="ja-JP" sz="8000" dirty="0"/>
              <a:t>パス</a:t>
            </a:r>
            <a:r>
              <a:rPr lang="ja-JP" altLang="en-US" sz="8000" dirty="0"/>
              <a:t>コ</a:t>
            </a:r>
            <a:r>
              <a:rPr lang="ja-JP" altLang="ja-JP" sz="8000" dirty="0"/>
              <a:t>ード</a:t>
            </a:r>
            <a:r>
              <a:rPr lang="ja-JP" altLang="ja-JP" sz="8000" dirty="0" smtClean="0"/>
              <a:t>が</a:t>
            </a:r>
            <a:r>
              <a:rPr lang="en-US" altLang="ja-JP" sz="8000" dirty="0" smtClean="0"/>
              <a:t/>
            </a:r>
            <a:br>
              <a:rPr lang="en-US" altLang="ja-JP" sz="8000" dirty="0" smtClean="0"/>
            </a:br>
            <a:r>
              <a:rPr lang="ja-JP" altLang="en-US" sz="8000" dirty="0" smtClean="0"/>
              <a:t>　</a:t>
            </a:r>
            <a:r>
              <a:rPr lang="en-US" altLang="ja-JP" sz="8000" dirty="0" smtClean="0"/>
              <a:t>Moodle</a:t>
            </a:r>
            <a:r>
              <a:rPr lang="ja-JP" altLang="ja-JP" sz="8000" dirty="0"/>
              <a:t>や</a:t>
            </a:r>
            <a:r>
              <a:rPr lang="ja-JP" altLang="en-US" sz="8000" dirty="0"/>
              <a:t>キャンパスプラン、</a:t>
            </a:r>
            <a:r>
              <a:rPr lang="ja-JP" altLang="ja-JP" sz="8000" dirty="0"/>
              <a:t>メールを通じて掲示されます。それが無いと</a:t>
            </a:r>
            <a:r>
              <a:rPr lang="en-US" altLang="ja-JP" sz="8000" dirty="0"/>
              <a:t>Zoom</a:t>
            </a:r>
            <a:r>
              <a:rPr lang="ja-JP" altLang="ja-JP" sz="8000" dirty="0"/>
              <a:t>内の教室</a:t>
            </a:r>
            <a:r>
              <a:rPr lang="ja-JP" altLang="ja-JP" sz="8000" dirty="0" smtClean="0"/>
              <a:t>に</a:t>
            </a:r>
            <a:r>
              <a:rPr lang="en-US" altLang="ja-JP" sz="8000" dirty="0" smtClean="0"/>
              <a:t/>
            </a:r>
            <a:br>
              <a:rPr lang="en-US" altLang="ja-JP" sz="8000" dirty="0" smtClean="0"/>
            </a:br>
            <a:r>
              <a:rPr lang="ja-JP" altLang="en-US" sz="8000" dirty="0" smtClean="0"/>
              <a:t>　</a:t>
            </a:r>
            <a:r>
              <a:rPr lang="ja-JP" altLang="ja-JP" sz="8000" dirty="0" smtClean="0"/>
              <a:t>入る</a:t>
            </a:r>
            <a:r>
              <a:rPr lang="ja-JP" altLang="ja-JP" sz="8000" dirty="0"/>
              <a:t>ことができません</a:t>
            </a:r>
            <a:r>
              <a:rPr lang="ja-JP" altLang="en-US" sz="8000" dirty="0"/>
              <a:t>（</a:t>
            </a:r>
            <a:r>
              <a:rPr lang="en-US" altLang="ja-JP" sz="8000" dirty="0"/>
              <a:t>P.17</a:t>
            </a:r>
            <a:r>
              <a:rPr lang="ja-JP" altLang="en-US" sz="8000" dirty="0"/>
              <a:t>参照）。</a:t>
            </a:r>
            <a:endParaRPr lang="en-US" altLang="ja-JP" sz="8000" dirty="0"/>
          </a:p>
          <a:p>
            <a:pPr marL="0" indent="0">
              <a:buNone/>
            </a:pPr>
            <a:endParaRPr kumimoji="1" lang="en-US" altLang="ja-JP" sz="8000" dirty="0"/>
          </a:p>
        </p:txBody>
      </p:sp>
      <p:sp>
        <p:nvSpPr>
          <p:cNvPr id="4" name="スライド番号プレースホルダー 3"/>
          <p:cNvSpPr>
            <a:spLocks noGrp="1"/>
          </p:cNvSpPr>
          <p:nvPr>
            <p:ph type="sldNum" sz="quarter" idx="12"/>
          </p:nvPr>
        </p:nvSpPr>
        <p:spPr/>
        <p:txBody>
          <a:bodyPr/>
          <a:lstStyle/>
          <a:p>
            <a:fld id="{E5F69015-63F7-4C01-A9BA-5F009E4E6493}" type="slidenum">
              <a:rPr kumimoji="1" lang="ja-JP" altLang="en-US" sz="2400" smtClean="0"/>
              <a:t>4</a:t>
            </a:fld>
            <a:endParaRPr kumimoji="1" lang="ja-JP" altLang="en-US" sz="2400" dirty="0"/>
          </a:p>
        </p:txBody>
      </p:sp>
      <p:sp>
        <p:nvSpPr>
          <p:cNvPr id="6" name="角丸四角形 5"/>
          <p:cNvSpPr/>
          <p:nvPr/>
        </p:nvSpPr>
        <p:spPr>
          <a:xfrm>
            <a:off x="1044737" y="7462424"/>
            <a:ext cx="10888183" cy="1120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227609" y="13041888"/>
            <a:ext cx="8522438" cy="1200329"/>
          </a:xfrm>
          <a:prstGeom prst="rect">
            <a:avLst/>
          </a:prstGeom>
        </p:spPr>
        <p:txBody>
          <a:bodyPr wrap="square">
            <a:spAutoFit/>
          </a:bodyPr>
          <a:lstStyle/>
          <a:p>
            <a:pPr algn="ctr"/>
            <a:r>
              <a:rPr lang="ja-JP" altLang="en-US" sz="2400" dirty="0"/>
              <a:t>＜</a:t>
            </a:r>
            <a:r>
              <a:rPr lang="en-US" altLang="ja-JP" sz="2400" dirty="0"/>
              <a:t>4</a:t>
            </a:r>
            <a:r>
              <a:rPr lang="ja-JP" altLang="en-US" sz="2400" dirty="0"/>
              <a:t>月中に使用する</a:t>
            </a:r>
            <a:r>
              <a:rPr lang="en-US" altLang="ja-JP" sz="2400" dirty="0" smtClean="0"/>
              <a:t>Moodle</a:t>
            </a:r>
            <a:r>
              <a:rPr lang="ja-JP" altLang="en-US" sz="2400" dirty="0" smtClean="0"/>
              <a:t>共通</a:t>
            </a:r>
            <a:r>
              <a:rPr lang="en-US" altLang="ja-JP" sz="2400" dirty="0" smtClean="0"/>
              <a:t>ID</a:t>
            </a:r>
            <a:r>
              <a:rPr lang="ja-JP" altLang="en-US" sz="2400" dirty="0"/>
              <a:t>・</a:t>
            </a:r>
            <a:r>
              <a:rPr lang="en-US" altLang="ja-JP" sz="2400" dirty="0" smtClean="0"/>
              <a:t>PW〉</a:t>
            </a:r>
            <a:endParaRPr lang="en-US" altLang="ja-JP" sz="2400" dirty="0"/>
          </a:p>
          <a:p>
            <a:r>
              <a:rPr lang="ja-JP" altLang="en-US" sz="2400" dirty="0"/>
              <a:t>　</a:t>
            </a:r>
            <a:r>
              <a:rPr lang="ja-JP" altLang="en-US" sz="2400" dirty="0" smtClean="0"/>
              <a:t>　　　　　　　　 </a:t>
            </a:r>
            <a:r>
              <a:rPr lang="en-US" altLang="ja-JP" sz="2400" dirty="0"/>
              <a:t>ID</a:t>
            </a:r>
            <a:r>
              <a:rPr lang="ja-JP" altLang="en-US" sz="2400" dirty="0"/>
              <a:t>　 </a:t>
            </a:r>
            <a:r>
              <a:rPr lang="en-US" altLang="ja-JP" sz="2400" dirty="0"/>
              <a:t>2021a</a:t>
            </a:r>
          </a:p>
          <a:p>
            <a:r>
              <a:rPr lang="ja-JP" altLang="en-US" sz="2400" dirty="0" smtClean="0"/>
              <a:t>　　　　　　　　　</a:t>
            </a:r>
            <a:r>
              <a:rPr lang="en-US" altLang="ja-JP" sz="2400" dirty="0" smtClean="0"/>
              <a:t>PW</a:t>
            </a:r>
            <a:r>
              <a:rPr lang="ja-JP" altLang="en-US" sz="2400" dirty="0"/>
              <a:t>　</a:t>
            </a:r>
            <a:r>
              <a:rPr lang="en-US" altLang="ja-JP" sz="2400" dirty="0" smtClean="0"/>
              <a:t>up8xd93v</a:t>
            </a:r>
            <a:endParaRPr lang="ja-JP" altLang="en-US" sz="2400" dirty="0"/>
          </a:p>
        </p:txBody>
      </p:sp>
    </p:spTree>
    <p:extLst>
      <p:ext uri="{BB962C8B-B14F-4D97-AF65-F5344CB8AC3E}">
        <p14:creationId xmlns:p14="http://schemas.microsoft.com/office/powerpoint/2010/main" val="38253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a:srcRect l="12500" t="9259" r="12656" b="7407"/>
          <a:stretch/>
        </p:blipFill>
        <p:spPr>
          <a:xfrm>
            <a:off x="1533525" y="6485860"/>
            <a:ext cx="9124950" cy="5305412"/>
          </a:xfrm>
          <a:prstGeom prst="rect">
            <a:avLst/>
          </a:prstGeom>
        </p:spPr>
      </p:pic>
      <p:sp>
        <p:nvSpPr>
          <p:cNvPr id="2" name="タイトル 1">
            <a:extLst>
              <a:ext uri="{FF2B5EF4-FFF2-40B4-BE49-F238E27FC236}">
                <a16:creationId xmlns="" xmlns:a16="http://schemas.microsoft.com/office/drawing/2014/main" id="{C44C84B4-83AD-4D09-816B-EFF63F234644}"/>
              </a:ext>
            </a:extLst>
          </p:cNvPr>
          <p:cNvSpPr>
            <a:spLocks noGrp="1"/>
          </p:cNvSpPr>
          <p:nvPr>
            <p:ph type="title"/>
          </p:nvPr>
        </p:nvSpPr>
        <p:spPr>
          <a:xfrm>
            <a:off x="818707" y="179572"/>
            <a:ext cx="7198242" cy="722489"/>
          </a:xfrm>
        </p:spPr>
        <p:txBody>
          <a:bodyPr>
            <a:normAutofit/>
          </a:bodyPr>
          <a:lstStyle/>
          <a:p>
            <a:r>
              <a:rPr kumimoji="1" lang="ja-JP" altLang="en-US" sz="3600" dirty="0"/>
              <a:t>オンラインシステムの入り口</a:t>
            </a:r>
          </a:p>
        </p:txBody>
      </p:sp>
      <p:sp>
        <p:nvSpPr>
          <p:cNvPr id="5" name="テキスト ボックス 4">
            <a:extLst>
              <a:ext uri="{FF2B5EF4-FFF2-40B4-BE49-F238E27FC236}">
                <a16:creationId xmlns="" xmlns:a16="http://schemas.microsoft.com/office/drawing/2014/main" id="{70A812B9-DFEA-43E6-8E09-92CC8752C3E5}"/>
              </a:ext>
            </a:extLst>
          </p:cNvPr>
          <p:cNvSpPr txBox="1"/>
          <p:nvPr/>
        </p:nvSpPr>
        <p:spPr>
          <a:xfrm>
            <a:off x="978195" y="902061"/>
            <a:ext cx="5117805" cy="400110"/>
          </a:xfrm>
          <a:prstGeom prst="rect">
            <a:avLst/>
          </a:prstGeom>
          <a:noFill/>
        </p:spPr>
        <p:txBody>
          <a:bodyPr wrap="square" rtlCol="0">
            <a:spAutoFit/>
          </a:bodyPr>
          <a:lstStyle/>
          <a:p>
            <a:r>
              <a:rPr kumimoji="1" lang="ja-JP" altLang="en-US" sz="2000" dirty="0"/>
              <a:t>大学ＨＰ＞在学生・在校生の保護者の方</a:t>
            </a:r>
          </a:p>
        </p:txBody>
      </p:sp>
      <p:sp>
        <p:nvSpPr>
          <p:cNvPr id="6" name="四角形: 角を丸くする 5">
            <a:extLst>
              <a:ext uri="{FF2B5EF4-FFF2-40B4-BE49-F238E27FC236}">
                <a16:creationId xmlns="" xmlns:a16="http://schemas.microsoft.com/office/drawing/2014/main" id="{A0B08A18-B5C7-48F1-AF2A-9EBDCC3CDEA7}"/>
              </a:ext>
            </a:extLst>
          </p:cNvPr>
          <p:cNvSpPr/>
          <p:nvPr/>
        </p:nvSpPr>
        <p:spPr>
          <a:xfrm>
            <a:off x="2939902" y="9984050"/>
            <a:ext cx="2402959" cy="3995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 xmlns:a16="http://schemas.microsoft.com/office/drawing/2014/main" id="{E5AFC640-78BB-47D3-BD36-D37F7EAB5CC3}"/>
              </a:ext>
            </a:extLst>
          </p:cNvPr>
          <p:cNvSpPr/>
          <p:nvPr/>
        </p:nvSpPr>
        <p:spPr>
          <a:xfrm>
            <a:off x="6390165" y="9538376"/>
            <a:ext cx="2402959" cy="3995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 xmlns:a16="http://schemas.microsoft.com/office/drawing/2014/main" id="{2CC11C2C-6271-4E0B-BEDA-62ED7382F896}"/>
              </a:ext>
            </a:extLst>
          </p:cNvPr>
          <p:cNvSpPr/>
          <p:nvPr/>
        </p:nvSpPr>
        <p:spPr>
          <a:xfrm>
            <a:off x="2939902" y="9538377"/>
            <a:ext cx="2402959" cy="3995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 xmlns:a16="http://schemas.microsoft.com/office/drawing/2014/main" id="{7C9653DD-67E6-4F4B-ABA5-E8D4A8734C9B}"/>
              </a:ext>
            </a:extLst>
          </p:cNvPr>
          <p:cNvPicPr>
            <a:picLocks noChangeAspect="1"/>
          </p:cNvPicPr>
          <p:nvPr/>
        </p:nvPicPr>
        <p:blipFill>
          <a:blip r:embed="rId3"/>
          <a:stretch>
            <a:fillRect/>
          </a:stretch>
        </p:blipFill>
        <p:spPr>
          <a:xfrm>
            <a:off x="1377269" y="1405118"/>
            <a:ext cx="8484076" cy="3266801"/>
          </a:xfrm>
          <a:prstGeom prst="rect">
            <a:avLst/>
          </a:prstGeom>
        </p:spPr>
      </p:pic>
      <p:sp>
        <p:nvSpPr>
          <p:cNvPr id="11" name="四角形: 角を丸くする 10">
            <a:extLst>
              <a:ext uri="{FF2B5EF4-FFF2-40B4-BE49-F238E27FC236}">
                <a16:creationId xmlns="" xmlns:a16="http://schemas.microsoft.com/office/drawing/2014/main" id="{554CF8EA-8F09-4786-AA08-5EC0BB902205}"/>
              </a:ext>
            </a:extLst>
          </p:cNvPr>
          <p:cNvSpPr/>
          <p:nvPr/>
        </p:nvSpPr>
        <p:spPr>
          <a:xfrm>
            <a:off x="6096000" y="1553781"/>
            <a:ext cx="1368056" cy="440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線 12">
            <a:extLst>
              <a:ext uri="{FF2B5EF4-FFF2-40B4-BE49-F238E27FC236}">
                <a16:creationId xmlns="" xmlns:a16="http://schemas.microsoft.com/office/drawing/2014/main" id="{8C311A56-354B-4CD6-B5C3-B66173373FCE}"/>
              </a:ext>
            </a:extLst>
          </p:cNvPr>
          <p:cNvSpPr/>
          <p:nvPr/>
        </p:nvSpPr>
        <p:spPr>
          <a:xfrm>
            <a:off x="9904588" y="804370"/>
            <a:ext cx="2189595" cy="934045"/>
          </a:xfrm>
          <a:prstGeom prst="borderCallout1">
            <a:avLst>
              <a:gd name="adj1" fmla="val 50623"/>
              <a:gd name="adj2" fmla="val 408"/>
              <a:gd name="adj3" fmla="val 78350"/>
              <a:gd name="adj4" fmla="val -142275"/>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学生の皆さんはココからが入り口</a:t>
            </a:r>
          </a:p>
        </p:txBody>
      </p:sp>
      <p:sp>
        <p:nvSpPr>
          <p:cNvPr id="14" name="吹き出し: 線 13">
            <a:extLst>
              <a:ext uri="{FF2B5EF4-FFF2-40B4-BE49-F238E27FC236}">
                <a16:creationId xmlns="" xmlns:a16="http://schemas.microsoft.com/office/drawing/2014/main" id="{AF6357D4-AFC2-40B8-9A95-7DA550C4A07C}"/>
              </a:ext>
            </a:extLst>
          </p:cNvPr>
          <p:cNvSpPr/>
          <p:nvPr/>
        </p:nvSpPr>
        <p:spPr>
          <a:xfrm>
            <a:off x="1906062" y="4955060"/>
            <a:ext cx="6044255" cy="1378032"/>
          </a:xfrm>
          <a:prstGeom prst="borderCallout1">
            <a:avLst>
              <a:gd name="adj1" fmla="val 98994"/>
              <a:gd name="adj2" fmla="val 15253"/>
              <a:gd name="adj3" fmla="val 333181"/>
              <a:gd name="adj4" fmla="val 55437"/>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休講・補講など授業や履修についての大事なお知らせが</a:t>
            </a:r>
            <a:endParaRPr kumimoji="1" lang="en-US" altLang="ja-JP" dirty="0">
              <a:solidFill>
                <a:schemeClr val="tx1"/>
              </a:solidFill>
            </a:endParaRPr>
          </a:p>
          <a:p>
            <a:r>
              <a:rPr kumimoji="1" lang="ja-JP" altLang="en-US" dirty="0">
                <a:solidFill>
                  <a:schemeClr val="tx1"/>
                </a:solidFill>
              </a:rPr>
              <a:t>届きます。履修登録や時間割もココから確認できます　→詳細は</a:t>
            </a:r>
            <a:r>
              <a:rPr kumimoji="1" lang="ja-JP" altLang="en-US" dirty="0" smtClean="0">
                <a:solidFill>
                  <a:schemeClr val="tx1"/>
                </a:solidFill>
              </a:rPr>
              <a:t>Ｐ</a:t>
            </a:r>
            <a:r>
              <a:rPr kumimoji="1" lang="en-US" altLang="ja-JP" dirty="0">
                <a:solidFill>
                  <a:schemeClr val="tx1"/>
                </a:solidFill>
              </a:rPr>
              <a:t>19</a:t>
            </a:r>
            <a:endParaRPr kumimoji="1" lang="ja-JP" altLang="en-US" dirty="0">
              <a:solidFill>
                <a:schemeClr val="tx1"/>
              </a:solidFill>
            </a:endParaRPr>
          </a:p>
        </p:txBody>
      </p:sp>
      <p:sp>
        <p:nvSpPr>
          <p:cNvPr id="15" name="吹き出し: 線 14">
            <a:extLst>
              <a:ext uri="{FF2B5EF4-FFF2-40B4-BE49-F238E27FC236}">
                <a16:creationId xmlns="" xmlns:a16="http://schemas.microsoft.com/office/drawing/2014/main" id="{7A914853-80AC-4C87-8D79-66091BFD00BB}"/>
              </a:ext>
            </a:extLst>
          </p:cNvPr>
          <p:cNvSpPr/>
          <p:nvPr/>
        </p:nvSpPr>
        <p:spPr>
          <a:xfrm>
            <a:off x="1840497" y="12260872"/>
            <a:ext cx="3502364" cy="934045"/>
          </a:xfrm>
          <a:prstGeom prst="borderCallout1">
            <a:avLst>
              <a:gd name="adj1" fmla="val -2641"/>
              <a:gd name="adj2" fmla="val 1862"/>
              <a:gd name="adj3" fmla="val -206804"/>
              <a:gd name="adj4" fmla="val 32956"/>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オンライン授業はココが</a:t>
            </a:r>
            <a:r>
              <a:rPr kumimoji="1" lang="ja-JP" altLang="en-US" dirty="0" smtClean="0">
                <a:solidFill>
                  <a:schemeClr val="tx1"/>
                </a:solidFill>
              </a:rPr>
              <a:t>入り口</a:t>
            </a:r>
            <a:endParaRPr kumimoji="1"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→詳細はＰ</a:t>
            </a:r>
            <a:r>
              <a:rPr kumimoji="1" lang="en-US" altLang="ja-JP" dirty="0" smtClean="0">
                <a:solidFill>
                  <a:schemeClr val="tx1"/>
                </a:solidFill>
              </a:rPr>
              <a:t>6</a:t>
            </a:r>
          </a:p>
        </p:txBody>
      </p:sp>
      <p:sp>
        <p:nvSpPr>
          <p:cNvPr id="16" name="吹き出し: 線 15">
            <a:extLst>
              <a:ext uri="{FF2B5EF4-FFF2-40B4-BE49-F238E27FC236}">
                <a16:creationId xmlns="" xmlns:a16="http://schemas.microsoft.com/office/drawing/2014/main" id="{B470294C-0D26-4A6F-BE59-645E910C2C17}"/>
              </a:ext>
            </a:extLst>
          </p:cNvPr>
          <p:cNvSpPr/>
          <p:nvPr/>
        </p:nvSpPr>
        <p:spPr>
          <a:xfrm>
            <a:off x="7790121" y="7121439"/>
            <a:ext cx="4401879" cy="1308735"/>
          </a:xfrm>
          <a:prstGeom prst="borderCallout1">
            <a:avLst>
              <a:gd name="adj1" fmla="val 98368"/>
              <a:gd name="adj2" fmla="val 12923"/>
              <a:gd name="adj3" fmla="val 185233"/>
              <a:gd name="adj4" fmla="val -30624"/>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大学メールの確認はココから</a:t>
            </a:r>
            <a:endParaRPr kumimoji="1" lang="en-US" altLang="ja-JP" dirty="0">
              <a:solidFill>
                <a:schemeClr val="tx1"/>
              </a:solidFill>
            </a:endParaRPr>
          </a:p>
          <a:p>
            <a:r>
              <a:rPr kumimoji="1" lang="ja-JP" altLang="en-US" dirty="0">
                <a:solidFill>
                  <a:schemeClr val="tx1"/>
                </a:solidFill>
              </a:rPr>
              <a:t>レポート提出や大学からの連絡をやり取りできます。→詳細は</a:t>
            </a:r>
            <a:r>
              <a:rPr kumimoji="1" lang="ja-JP" altLang="en-US" dirty="0" smtClean="0">
                <a:solidFill>
                  <a:schemeClr val="tx1"/>
                </a:solidFill>
              </a:rPr>
              <a:t>Ｐ</a:t>
            </a:r>
            <a:r>
              <a:rPr kumimoji="1" lang="en-US" altLang="ja-JP" dirty="0" smtClean="0">
                <a:solidFill>
                  <a:schemeClr val="tx1"/>
                </a:solidFill>
              </a:rPr>
              <a:t>20</a:t>
            </a:r>
            <a:endParaRPr kumimoji="1" lang="ja-JP" altLang="en-US" dirty="0">
              <a:solidFill>
                <a:schemeClr val="tx1"/>
              </a:solidFill>
            </a:endParaRPr>
          </a:p>
        </p:txBody>
      </p:sp>
      <p:sp>
        <p:nvSpPr>
          <p:cNvPr id="17" name="テキスト ボックス 16">
            <a:extLst>
              <a:ext uri="{FF2B5EF4-FFF2-40B4-BE49-F238E27FC236}">
                <a16:creationId xmlns="" xmlns:a16="http://schemas.microsoft.com/office/drawing/2014/main" id="{E885B294-370D-4FC5-BFCD-A74506DD9535}"/>
              </a:ext>
            </a:extLst>
          </p:cNvPr>
          <p:cNvSpPr txBox="1"/>
          <p:nvPr/>
        </p:nvSpPr>
        <p:spPr>
          <a:xfrm>
            <a:off x="1377269" y="13735586"/>
            <a:ext cx="10716914" cy="1477328"/>
          </a:xfrm>
          <a:prstGeom prst="rect">
            <a:avLst/>
          </a:prstGeom>
          <a:noFill/>
        </p:spPr>
        <p:txBody>
          <a:bodyPr wrap="square" rtlCol="0">
            <a:spAutoFit/>
          </a:bodyPr>
          <a:lstStyle/>
          <a:p>
            <a:r>
              <a:rPr kumimoji="1" lang="ja-JP" altLang="en-US" dirty="0" smtClean="0"/>
              <a:t>●「オンライン授業」の</a:t>
            </a:r>
            <a:r>
              <a:rPr kumimoji="1" lang="ja-JP" altLang="en-US" dirty="0"/>
              <a:t>受講</a:t>
            </a:r>
            <a:r>
              <a:rPr kumimoji="1" lang="ja-JP" altLang="en-US" dirty="0" smtClean="0"/>
              <a:t>は　＞</a:t>
            </a:r>
            <a:r>
              <a:rPr kumimoji="1" lang="en-US" altLang="ja-JP" dirty="0" smtClean="0"/>
              <a:t>Moodle</a:t>
            </a:r>
            <a:r>
              <a:rPr kumimoji="1" lang="ja-JP" altLang="en-US" dirty="0" smtClean="0"/>
              <a:t>（</a:t>
            </a:r>
            <a:r>
              <a:rPr kumimoji="1" lang="ja-JP" altLang="en-US" dirty="0"/>
              <a:t>ムードル）へ</a:t>
            </a:r>
            <a:endParaRPr kumimoji="1" lang="en-US" altLang="ja-JP" dirty="0"/>
          </a:p>
          <a:p>
            <a:r>
              <a:rPr kumimoji="1" lang="ja-JP" altLang="en-US" dirty="0" smtClean="0"/>
              <a:t>●履修登録・確認、大学</a:t>
            </a:r>
            <a:r>
              <a:rPr kumimoji="1" lang="ja-JP" altLang="en-US" dirty="0"/>
              <a:t>からのお知らせの確認</a:t>
            </a:r>
            <a:r>
              <a:rPr kumimoji="1" lang="ja-JP" altLang="en-US" dirty="0" smtClean="0"/>
              <a:t>は　＞</a:t>
            </a:r>
            <a:r>
              <a:rPr kumimoji="1" lang="en-US" altLang="ja-JP" dirty="0" smtClean="0"/>
              <a:t>Campus Plan</a:t>
            </a:r>
            <a:r>
              <a:rPr kumimoji="1" lang="ja-JP" altLang="en-US" dirty="0" smtClean="0"/>
              <a:t>（</a:t>
            </a:r>
            <a:r>
              <a:rPr kumimoji="1" lang="ja-JP" altLang="en-US" dirty="0"/>
              <a:t>ポータルサイト）へ</a:t>
            </a:r>
            <a:endParaRPr kumimoji="1" lang="en-US" altLang="ja-JP" dirty="0"/>
          </a:p>
          <a:p>
            <a:r>
              <a:rPr kumimoji="1" lang="ja-JP" altLang="en-US" dirty="0"/>
              <a:t>　</a:t>
            </a:r>
            <a:r>
              <a:rPr kumimoji="1" lang="en-US" altLang="ja-JP" dirty="0"/>
              <a:t>※</a:t>
            </a:r>
            <a:r>
              <a:rPr kumimoji="1" lang="ja-JP" altLang="en-US" dirty="0"/>
              <a:t>大事</a:t>
            </a:r>
            <a:r>
              <a:rPr kumimoji="1" lang="ja-JP" altLang="en-US" dirty="0" smtClean="0"/>
              <a:t>なお知らせが</a:t>
            </a:r>
            <a:r>
              <a:rPr kumimoji="1" lang="ja-JP" altLang="en-US" dirty="0"/>
              <a:t>届きますので、最低でも１日１回は確認するようにしましょう</a:t>
            </a:r>
            <a:endParaRPr kumimoji="1" lang="en-US" altLang="ja-JP" dirty="0"/>
          </a:p>
          <a:p>
            <a:r>
              <a:rPr kumimoji="1" lang="ja-JP" altLang="en-US" dirty="0"/>
              <a:t>●大学メールの確認</a:t>
            </a:r>
            <a:r>
              <a:rPr kumimoji="1" lang="ja-JP" altLang="en-US" dirty="0" smtClean="0"/>
              <a:t>は　＞Ｅ</a:t>
            </a:r>
            <a:r>
              <a:rPr kumimoji="1" lang="ja-JP" altLang="en-US" dirty="0"/>
              <a:t>メールへ</a:t>
            </a:r>
            <a:endParaRPr kumimoji="1" lang="en-US" altLang="ja-JP" dirty="0"/>
          </a:p>
          <a:p>
            <a:r>
              <a:rPr kumimoji="1" lang="ja-JP" altLang="en-US" dirty="0"/>
              <a:t>●シラバスを確認したい時</a:t>
            </a:r>
            <a:r>
              <a:rPr kumimoji="1" lang="ja-JP" altLang="en-US" dirty="0" smtClean="0"/>
              <a:t>は　＞シラバス</a:t>
            </a:r>
            <a:r>
              <a:rPr kumimoji="1" lang="ja-JP" altLang="en-US" dirty="0"/>
              <a:t>へ　</a:t>
            </a:r>
            <a:endParaRPr kumimoji="1" lang="en-US" altLang="ja-JP" dirty="0"/>
          </a:p>
        </p:txBody>
      </p:sp>
      <p:sp>
        <p:nvSpPr>
          <p:cNvPr id="3" name="スライド番号プレースホルダー 2"/>
          <p:cNvSpPr>
            <a:spLocks noGrp="1"/>
          </p:cNvSpPr>
          <p:nvPr>
            <p:ph type="sldNum" sz="quarter" idx="12"/>
          </p:nvPr>
        </p:nvSpPr>
        <p:spPr/>
        <p:txBody>
          <a:bodyPr/>
          <a:lstStyle/>
          <a:p>
            <a:fld id="{E5F69015-63F7-4C01-A9BA-5F009E4E6493}" type="slidenum">
              <a:rPr kumimoji="1" lang="ja-JP" altLang="en-US" sz="2400" smtClean="0"/>
              <a:t>5</a:t>
            </a:fld>
            <a:endParaRPr kumimoji="1" lang="ja-JP" altLang="en-US" sz="2400" dirty="0"/>
          </a:p>
        </p:txBody>
      </p:sp>
    </p:spTree>
    <p:extLst>
      <p:ext uri="{BB962C8B-B14F-4D97-AF65-F5344CB8AC3E}">
        <p14:creationId xmlns:p14="http://schemas.microsoft.com/office/powerpoint/2010/main" val="336444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4944" y="217425"/>
            <a:ext cx="11887200" cy="861567"/>
          </a:xfrm>
        </p:spPr>
        <p:txBody>
          <a:bodyPr>
            <a:noAutofit/>
          </a:bodyPr>
          <a:lstStyle/>
          <a:p>
            <a:r>
              <a:rPr kumimoji="1" lang="ja-JP" altLang="en-US" sz="4400" dirty="0" smtClean="0"/>
              <a:t>オンライン授業の受講方法（</a:t>
            </a:r>
            <a:r>
              <a:rPr kumimoji="1" lang="en-US" altLang="ja-JP" sz="4400" dirty="0" smtClean="0"/>
              <a:t>Moodle</a:t>
            </a:r>
            <a:r>
              <a:rPr kumimoji="1" lang="ja-JP" altLang="en-US" sz="4400" dirty="0" smtClean="0"/>
              <a:t>活用）</a:t>
            </a:r>
            <a:endParaRPr kumimoji="1" lang="ja-JP" altLang="en-US" sz="4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732" y="1593467"/>
            <a:ext cx="3945406" cy="601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095" y="2343275"/>
            <a:ext cx="4255341" cy="500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164336" y="1109964"/>
            <a:ext cx="6096000" cy="369332"/>
          </a:xfrm>
          <a:prstGeom prst="rect">
            <a:avLst/>
          </a:prstGeom>
        </p:spPr>
        <p:txBody>
          <a:bodyPr>
            <a:spAutoFit/>
          </a:bodyPr>
          <a:lstStyle/>
          <a:p>
            <a:r>
              <a:rPr lang="ja-JP" altLang="en-US" dirty="0" smtClean="0"/>
              <a:t>① </a:t>
            </a:r>
            <a:r>
              <a:rPr lang="en-US" altLang="ja-JP" dirty="0" smtClean="0"/>
              <a:t>Moodle</a:t>
            </a:r>
            <a:r>
              <a:rPr lang="ja-JP" altLang="en-US" dirty="0" smtClean="0"/>
              <a:t>をクリック＞ログインはここから</a:t>
            </a:r>
            <a:endParaRPr lang="ja-JP" altLang="en-US" dirty="0"/>
          </a:p>
        </p:txBody>
      </p:sp>
      <p:sp>
        <p:nvSpPr>
          <p:cNvPr id="10" name="吹き出し: 線 13">
            <a:extLst>
              <a:ext uri="{FF2B5EF4-FFF2-40B4-BE49-F238E27FC236}">
                <a16:creationId xmlns="" xmlns:a16="http://schemas.microsoft.com/office/drawing/2014/main" id="{AF6357D4-AFC2-40B8-9A95-7DA550C4A07C}"/>
              </a:ext>
            </a:extLst>
          </p:cNvPr>
          <p:cNvSpPr/>
          <p:nvPr/>
        </p:nvSpPr>
        <p:spPr>
          <a:xfrm>
            <a:off x="6931152" y="1089644"/>
            <a:ext cx="3916284" cy="1048850"/>
          </a:xfrm>
          <a:prstGeom prst="borderCallout1">
            <a:avLst>
              <a:gd name="adj1" fmla="val 100737"/>
              <a:gd name="adj2" fmla="val 27529"/>
              <a:gd name="adj3" fmla="val 305768"/>
              <a:gd name="adj4" fmla="val 16046"/>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6" name="正方形/長方形 5"/>
          <p:cNvSpPr/>
          <p:nvPr/>
        </p:nvSpPr>
        <p:spPr>
          <a:xfrm>
            <a:off x="7090974" y="1270301"/>
            <a:ext cx="3596640" cy="646331"/>
          </a:xfrm>
          <a:prstGeom prst="rect">
            <a:avLst/>
          </a:prstGeom>
        </p:spPr>
        <p:txBody>
          <a:bodyPr wrap="square">
            <a:spAutoFit/>
          </a:bodyPr>
          <a:lstStyle/>
          <a:p>
            <a:r>
              <a:rPr lang="ja-JP" altLang="en-US" b="1" dirty="0" smtClean="0"/>
              <a:t>ユーザ</a:t>
            </a:r>
            <a:r>
              <a:rPr lang="en-US" altLang="ja-JP" b="1" dirty="0"/>
              <a:t>ID</a:t>
            </a:r>
            <a:r>
              <a:rPr lang="ja-JP" altLang="en-US" b="1" dirty="0"/>
              <a:t>：学生番号</a:t>
            </a:r>
            <a:endParaRPr lang="ja-JP" altLang="en-US" dirty="0"/>
          </a:p>
          <a:p>
            <a:r>
              <a:rPr lang="ja-JP" altLang="en-US" b="1" dirty="0"/>
              <a:t>パスワード：８桁パスワード</a:t>
            </a:r>
            <a:endParaRPr lang="ja-JP" altLang="en-US" dirty="0"/>
          </a:p>
        </p:txBody>
      </p:sp>
      <p:sp>
        <p:nvSpPr>
          <p:cNvPr id="7" name="テキスト ボックス 6"/>
          <p:cNvSpPr txBox="1"/>
          <p:nvPr/>
        </p:nvSpPr>
        <p:spPr>
          <a:xfrm>
            <a:off x="6527482" y="1136549"/>
            <a:ext cx="384048" cy="369332"/>
          </a:xfrm>
          <a:prstGeom prst="rect">
            <a:avLst/>
          </a:prstGeom>
          <a:noFill/>
        </p:spPr>
        <p:txBody>
          <a:bodyPr wrap="square" rtlCol="0">
            <a:spAutoFit/>
          </a:bodyPr>
          <a:lstStyle/>
          <a:p>
            <a:r>
              <a:rPr kumimoji="1" lang="ja-JP" altLang="en-US" b="1" dirty="0" smtClean="0"/>
              <a:t>②</a:t>
            </a:r>
            <a:endParaRPr kumimoji="1" lang="ja-JP" altLang="en-US" b="1"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2" y="10160507"/>
            <a:ext cx="7682294" cy="464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円/楕円 8"/>
          <p:cNvSpPr/>
          <p:nvPr/>
        </p:nvSpPr>
        <p:spPr>
          <a:xfrm>
            <a:off x="1574292" y="6163056"/>
            <a:ext cx="2546604" cy="8229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037588" y="10924032"/>
            <a:ext cx="2406396" cy="8229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406894" y="12758928"/>
            <a:ext cx="2126743" cy="8229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線 13">
            <a:extLst>
              <a:ext uri="{FF2B5EF4-FFF2-40B4-BE49-F238E27FC236}">
                <a16:creationId xmlns="" xmlns:a16="http://schemas.microsoft.com/office/drawing/2014/main" id="{AF6357D4-AFC2-40B8-9A95-7DA550C4A07C}"/>
              </a:ext>
            </a:extLst>
          </p:cNvPr>
          <p:cNvSpPr/>
          <p:nvPr/>
        </p:nvSpPr>
        <p:spPr>
          <a:xfrm>
            <a:off x="1574292" y="8559584"/>
            <a:ext cx="4660956" cy="1048850"/>
          </a:xfrm>
          <a:prstGeom prst="borderCallout1">
            <a:avLst>
              <a:gd name="adj1" fmla="val 97250"/>
              <a:gd name="adj2" fmla="val 48324"/>
              <a:gd name="adj3" fmla="val 222074"/>
              <a:gd name="adj4" fmla="val 39588"/>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20" name="正方形/長方形 19"/>
          <p:cNvSpPr/>
          <p:nvPr/>
        </p:nvSpPr>
        <p:spPr>
          <a:xfrm>
            <a:off x="1665732" y="8797020"/>
            <a:ext cx="4547616" cy="646331"/>
          </a:xfrm>
          <a:prstGeom prst="rect">
            <a:avLst/>
          </a:prstGeom>
        </p:spPr>
        <p:txBody>
          <a:bodyPr wrap="square">
            <a:spAutoFit/>
          </a:bodyPr>
          <a:lstStyle/>
          <a:p>
            <a:r>
              <a:rPr lang="ja-JP" altLang="en-US" dirty="0" smtClean="0"/>
              <a:t>ダッシュボードをクリックすると、</a:t>
            </a:r>
            <a:endParaRPr lang="en-US" altLang="ja-JP" dirty="0" smtClean="0"/>
          </a:p>
          <a:p>
            <a:r>
              <a:rPr lang="ja-JP" altLang="en-US" dirty="0" smtClean="0"/>
              <a:t>受講中の科目（コース）が表示されます。</a:t>
            </a:r>
            <a:endParaRPr lang="en-US" altLang="ja-JP" dirty="0" smtClean="0"/>
          </a:p>
        </p:txBody>
      </p:sp>
      <p:sp>
        <p:nvSpPr>
          <p:cNvPr id="22" name="吹き出し: 線 13">
            <a:extLst>
              <a:ext uri="{FF2B5EF4-FFF2-40B4-BE49-F238E27FC236}">
                <a16:creationId xmlns="" xmlns:a16="http://schemas.microsoft.com/office/drawing/2014/main" id="{AF6357D4-AFC2-40B8-9A95-7DA550C4A07C}"/>
              </a:ext>
            </a:extLst>
          </p:cNvPr>
          <p:cNvSpPr/>
          <p:nvPr/>
        </p:nvSpPr>
        <p:spPr>
          <a:xfrm>
            <a:off x="7260336" y="8559585"/>
            <a:ext cx="4498847" cy="1362024"/>
          </a:xfrm>
          <a:prstGeom prst="borderCallout1">
            <a:avLst>
              <a:gd name="adj1" fmla="val 100737"/>
              <a:gd name="adj2" fmla="val 27529"/>
              <a:gd name="adj3" fmla="val 304751"/>
              <a:gd name="adj4" fmla="val 7547"/>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23" name="正方形/長方形 22"/>
          <p:cNvSpPr/>
          <p:nvPr/>
        </p:nvSpPr>
        <p:spPr>
          <a:xfrm>
            <a:off x="7260337" y="8778932"/>
            <a:ext cx="4352544" cy="923330"/>
          </a:xfrm>
          <a:prstGeom prst="rect">
            <a:avLst/>
          </a:prstGeom>
        </p:spPr>
        <p:txBody>
          <a:bodyPr wrap="square">
            <a:spAutoFit/>
          </a:bodyPr>
          <a:lstStyle/>
          <a:p>
            <a:r>
              <a:rPr lang="ja-JP" altLang="en-US" dirty="0" smtClean="0"/>
              <a:t>「進行中」は現在授業が行われている科目、「過去」は授業終了、未来は今後の授業予定。</a:t>
            </a:r>
            <a:endParaRPr lang="en-US" altLang="ja-JP" dirty="0" smtClean="0"/>
          </a:p>
        </p:txBody>
      </p:sp>
      <p:sp>
        <p:nvSpPr>
          <p:cNvPr id="17" name="テキスト ボックス 16"/>
          <p:cNvSpPr txBox="1"/>
          <p:nvPr/>
        </p:nvSpPr>
        <p:spPr>
          <a:xfrm>
            <a:off x="1173480" y="8612354"/>
            <a:ext cx="384048" cy="369332"/>
          </a:xfrm>
          <a:prstGeom prst="rect">
            <a:avLst/>
          </a:prstGeom>
          <a:noFill/>
        </p:spPr>
        <p:txBody>
          <a:bodyPr wrap="square" rtlCol="0">
            <a:spAutoFit/>
          </a:bodyPr>
          <a:lstStyle/>
          <a:p>
            <a:r>
              <a:rPr kumimoji="1" lang="ja-JP" altLang="en-US" b="1" dirty="0"/>
              <a:t>③</a:t>
            </a:r>
          </a:p>
        </p:txBody>
      </p:sp>
      <p:sp>
        <p:nvSpPr>
          <p:cNvPr id="24" name="テキスト ボックス 23"/>
          <p:cNvSpPr txBox="1"/>
          <p:nvPr/>
        </p:nvSpPr>
        <p:spPr>
          <a:xfrm>
            <a:off x="6876289" y="8559584"/>
            <a:ext cx="384048" cy="369332"/>
          </a:xfrm>
          <a:prstGeom prst="rect">
            <a:avLst/>
          </a:prstGeom>
          <a:noFill/>
        </p:spPr>
        <p:txBody>
          <a:bodyPr wrap="square" rtlCol="0">
            <a:spAutoFit/>
          </a:bodyPr>
          <a:lstStyle/>
          <a:p>
            <a:r>
              <a:rPr kumimoji="1" lang="ja-JP" altLang="en-US" b="1" dirty="0"/>
              <a:t>④</a:t>
            </a:r>
          </a:p>
        </p:txBody>
      </p:sp>
      <p:sp>
        <p:nvSpPr>
          <p:cNvPr id="3" name="スライド番号プレースホルダー 2"/>
          <p:cNvSpPr>
            <a:spLocks noGrp="1"/>
          </p:cNvSpPr>
          <p:nvPr>
            <p:ph type="sldNum" sz="quarter" idx="12"/>
          </p:nvPr>
        </p:nvSpPr>
        <p:spPr/>
        <p:txBody>
          <a:bodyPr/>
          <a:lstStyle/>
          <a:p>
            <a:fld id="{E5F69015-63F7-4C01-A9BA-5F009E4E6493}"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181918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5F69015-63F7-4C01-A9BA-5F009E4E6493}" type="slidenum">
              <a:rPr kumimoji="1" lang="ja-JP" altLang="en-US" sz="2400" smtClean="0"/>
              <a:t>7</a:t>
            </a:fld>
            <a:endParaRPr kumimoji="1" lang="ja-JP" altLang="en-US" sz="2400" dirty="0"/>
          </a:p>
        </p:txBody>
      </p:sp>
      <p:sp>
        <p:nvSpPr>
          <p:cNvPr id="5" name="Rectangle 7"/>
          <p:cNvSpPr>
            <a:spLocks noChangeArrowheads="1"/>
          </p:cNvSpPr>
          <p:nvPr/>
        </p:nvSpPr>
        <p:spPr bwMode="auto">
          <a:xfrm>
            <a:off x="808920" y="419440"/>
            <a:ext cx="1124973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en-US" altLang="ja-JP" sz="3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Moodle</a:t>
            </a:r>
            <a:r>
              <a:rPr kumimoji="0" lang="ja-JP" altLang="en-US" sz="3600" b="0" i="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上の表示について</a:t>
            </a:r>
            <a:endParaRPr kumimoji="0" lang="ja-JP"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・過去（</a:t>
            </a:r>
            <a:r>
              <a:rPr kumimoji="0" lang="en-US" altLang="ja-JP"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2019</a:t>
            </a: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年度など）のコースはすべて保存されている</a:t>
            </a:r>
            <a:endParaRPr kumimoji="0" lang="ja-JP"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・ダッシュボードの表示は各個人で設定可（教員も学生も）</a:t>
            </a:r>
            <a:endParaRPr kumimoji="0" lang="ja-JP"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表示変更方法①</a:t>
            </a:r>
            <a:r>
              <a:rPr kumimoji="0" lang="en-US" altLang="ja-JP"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en-US" altLang="ja-JP"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コース概要でプルダウンで下記を選択する</a:t>
            </a:r>
            <a:endParaRPr kumimoji="0" lang="ja-JP"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・すべて（表示から先所済みを除く）・・・・過去も含みすべて表示される</a:t>
            </a:r>
            <a:endParaRPr kumimoji="0" lang="ja-JP"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・進行中・・・・・・・・・・・・・・・・・現在のコースだけ表示される</a:t>
            </a:r>
            <a:endParaRPr kumimoji="0" lang="ja-JP"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・未来・・・・・・・・・・・・・・・・・・先のコースだけ表示される</a:t>
            </a:r>
            <a:endParaRPr kumimoji="0" lang="ja-JP"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・過去・・・・・・・・・・・・・・・・・・過去のコースが表示される</a:t>
            </a:r>
            <a:endParaRPr kumimoji="0" lang="ja-JP"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419100" y="5694402"/>
            <a:ext cx="31931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2400" b="0" i="0" u="none" strike="noStrike" cap="none" normalizeH="0" baseline="0" dirty="0" smtClean="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2400" dirty="0">
              <a:latin typeface="Arial" panose="020B0604020202020204" pitchFamily="34"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419100" y="624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 name="図 11"/>
          <p:cNvPicPr>
            <a:picLocks noChangeAspect="1"/>
          </p:cNvPicPr>
          <p:nvPr/>
        </p:nvPicPr>
        <p:blipFill rotWithShape="1">
          <a:blip r:embed="rId2"/>
          <a:srcRect l="8594" t="25926" r="51406" b="15185"/>
          <a:stretch/>
        </p:blipFill>
        <p:spPr>
          <a:xfrm>
            <a:off x="933939" y="4331240"/>
            <a:ext cx="11124711" cy="7289260"/>
          </a:xfrm>
          <a:prstGeom prst="rect">
            <a:avLst/>
          </a:prstGeom>
        </p:spPr>
      </p:pic>
      <p:sp>
        <p:nvSpPr>
          <p:cNvPr id="13" name="正方形/長方形 12"/>
          <p:cNvSpPr/>
          <p:nvPr/>
        </p:nvSpPr>
        <p:spPr>
          <a:xfrm>
            <a:off x="905119" y="11121062"/>
            <a:ext cx="11219962" cy="2123658"/>
          </a:xfrm>
          <a:prstGeom prst="rect">
            <a:avLst/>
          </a:prstGeom>
        </p:spPr>
        <p:txBody>
          <a:bodyPr wrap="square">
            <a:spAutoFit/>
          </a:bodyPr>
          <a:lstStyle/>
          <a:p>
            <a:r>
              <a:rPr lang="en-US" altLang="ja-JP" sz="2400" dirty="0"/>
              <a:t>〈</a:t>
            </a:r>
            <a:r>
              <a:rPr lang="ja-JP" altLang="en-US" sz="2400" dirty="0"/>
              <a:t>表示変更方法②</a:t>
            </a:r>
            <a:r>
              <a:rPr lang="en-US" altLang="ja-JP" sz="2400" dirty="0"/>
              <a:t>〉※</a:t>
            </a:r>
            <a:r>
              <a:rPr lang="ja-JP" altLang="en-US" sz="2400" dirty="0"/>
              <a:t>特定のコースのみ表示変更したい場合</a:t>
            </a:r>
          </a:p>
          <a:p>
            <a:r>
              <a:rPr lang="ja-JP" altLang="en-US" sz="2400" dirty="0"/>
              <a:t>①	コースの右側「</a:t>
            </a:r>
            <a:r>
              <a:rPr lang="en-US" altLang="ja-JP" sz="2400" dirty="0"/>
              <a:t>…</a:t>
            </a:r>
            <a:r>
              <a:rPr lang="ja-JP" altLang="en-US" sz="2400" dirty="0"/>
              <a:t>」をクリックする</a:t>
            </a:r>
          </a:p>
          <a:p>
            <a:r>
              <a:rPr lang="ja-JP" altLang="en-US" sz="2400" dirty="0"/>
              <a:t>・表示から削除する・・・・・・・・このコースのみ削除する場合</a:t>
            </a:r>
          </a:p>
          <a:p>
            <a:r>
              <a:rPr lang="ja-JP" altLang="en-US" sz="2400" dirty="0"/>
              <a:t>・このコースに星を付ける・・・・・マークをつけ、わかりやすくする</a:t>
            </a:r>
          </a:p>
          <a:p>
            <a:endParaRPr lang="ja-JP" altLang="en-US" dirty="0"/>
          </a:p>
          <a:p>
            <a:endParaRPr lang="ja-JP" altLang="en-US" dirty="0"/>
          </a:p>
        </p:txBody>
      </p:sp>
      <p:pic>
        <p:nvPicPr>
          <p:cNvPr id="14" name="図 13"/>
          <p:cNvPicPr>
            <a:picLocks noChangeAspect="1"/>
          </p:cNvPicPr>
          <p:nvPr/>
        </p:nvPicPr>
        <p:blipFill>
          <a:blip r:embed="rId3"/>
          <a:stretch>
            <a:fillRect/>
          </a:stretch>
        </p:blipFill>
        <p:spPr>
          <a:xfrm>
            <a:off x="1331086" y="12782550"/>
            <a:ext cx="6860414" cy="3295650"/>
          </a:xfrm>
          <a:prstGeom prst="rect">
            <a:avLst/>
          </a:prstGeom>
        </p:spPr>
      </p:pic>
    </p:spTree>
    <p:extLst>
      <p:ext uri="{BB962C8B-B14F-4D97-AF65-F5344CB8AC3E}">
        <p14:creationId xmlns:p14="http://schemas.microsoft.com/office/powerpoint/2010/main" val="417286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950976" y="11576304"/>
            <a:ext cx="10972800" cy="4242816"/>
          </a:xfrm>
          <a:prstGeom prst="round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2634" y="1365504"/>
            <a:ext cx="10700004" cy="611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3145536" y="1938528"/>
            <a:ext cx="4370832" cy="11033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線 13">
            <a:extLst>
              <a:ext uri="{FF2B5EF4-FFF2-40B4-BE49-F238E27FC236}">
                <a16:creationId xmlns="" xmlns:a16="http://schemas.microsoft.com/office/drawing/2014/main" id="{AF6357D4-AFC2-40B8-9A95-7DA550C4A07C}"/>
              </a:ext>
            </a:extLst>
          </p:cNvPr>
          <p:cNvSpPr/>
          <p:nvPr/>
        </p:nvSpPr>
        <p:spPr>
          <a:xfrm>
            <a:off x="5385435" y="603070"/>
            <a:ext cx="5430012" cy="665111"/>
          </a:xfrm>
          <a:prstGeom prst="borderCallout1">
            <a:avLst>
              <a:gd name="adj1" fmla="val 102481"/>
              <a:gd name="adj2" fmla="val 33221"/>
              <a:gd name="adj3" fmla="val 210068"/>
              <a:gd name="adj4" fmla="val -1891"/>
            </a:avLst>
          </a:prstGeom>
          <a:solidFill>
            <a:schemeClr val="accent6">
              <a:lumMod val="40000"/>
              <a:lumOff val="6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7" name="正方形/長方形 6"/>
          <p:cNvSpPr/>
          <p:nvPr/>
        </p:nvSpPr>
        <p:spPr>
          <a:xfrm>
            <a:off x="5705475" y="647681"/>
            <a:ext cx="4753356" cy="646331"/>
          </a:xfrm>
          <a:prstGeom prst="rect">
            <a:avLst/>
          </a:prstGeom>
        </p:spPr>
        <p:txBody>
          <a:bodyPr wrap="square">
            <a:spAutoFit/>
          </a:bodyPr>
          <a:lstStyle/>
          <a:p>
            <a:r>
              <a:rPr lang="ja-JP" altLang="en-US" dirty="0"/>
              <a:t>①</a:t>
            </a:r>
            <a:r>
              <a:rPr lang="ja-JP" altLang="en-US" dirty="0" smtClean="0"/>
              <a:t>受講中の科目名が自動で表示されます。</a:t>
            </a:r>
            <a:endParaRPr lang="en-US" altLang="ja-JP" dirty="0" smtClean="0"/>
          </a:p>
          <a:p>
            <a:r>
              <a:rPr lang="en-US" altLang="ja-JP" dirty="0" smtClean="0"/>
              <a:t>Moodle</a:t>
            </a:r>
            <a:r>
              <a:rPr lang="ja-JP" altLang="en-US" dirty="0" smtClean="0"/>
              <a:t>内ではコースと呼びます。</a:t>
            </a:r>
            <a:endParaRPr lang="en-US" altLang="ja-JP" dirty="0" smtClean="0"/>
          </a:p>
        </p:txBody>
      </p:sp>
      <p:sp>
        <p:nvSpPr>
          <p:cNvPr id="8" name="円/楕円 7"/>
          <p:cNvSpPr/>
          <p:nvPr/>
        </p:nvSpPr>
        <p:spPr>
          <a:xfrm>
            <a:off x="3601974" y="5596128"/>
            <a:ext cx="2469642" cy="8046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601974" y="3528060"/>
            <a:ext cx="3566922" cy="13914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線 13">
            <a:extLst>
              <a:ext uri="{FF2B5EF4-FFF2-40B4-BE49-F238E27FC236}">
                <a16:creationId xmlns="" xmlns:a16="http://schemas.microsoft.com/office/drawing/2014/main" id="{AF6357D4-AFC2-40B8-9A95-7DA550C4A07C}"/>
              </a:ext>
            </a:extLst>
          </p:cNvPr>
          <p:cNvSpPr/>
          <p:nvPr/>
        </p:nvSpPr>
        <p:spPr>
          <a:xfrm>
            <a:off x="5660136" y="7492214"/>
            <a:ext cx="6417564" cy="901978"/>
          </a:xfrm>
          <a:prstGeom prst="borderCallout1">
            <a:avLst>
              <a:gd name="adj1" fmla="val -2004"/>
              <a:gd name="adj2" fmla="val 40060"/>
              <a:gd name="adj3" fmla="val -294749"/>
              <a:gd name="adj4" fmla="val 9715"/>
            </a:avLst>
          </a:prstGeom>
          <a:solidFill>
            <a:schemeClr val="accent6">
              <a:lumMod val="40000"/>
              <a:lumOff val="6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吹き出し: 線 13">
            <a:extLst>
              <a:ext uri="{FF2B5EF4-FFF2-40B4-BE49-F238E27FC236}">
                <a16:creationId xmlns="" xmlns:a16="http://schemas.microsoft.com/office/drawing/2014/main" id="{AF6357D4-AFC2-40B8-9A95-7DA550C4A07C}"/>
              </a:ext>
            </a:extLst>
          </p:cNvPr>
          <p:cNvSpPr/>
          <p:nvPr/>
        </p:nvSpPr>
        <p:spPr>
          <a:xfrm>
            <a:off x="1107948" y="8613801"/>
            <a:ext cx="6417564" cy="2304135"/>
          </a:xfrm>
          <a:prstGeom prst="borderCallout1">
            <a:avLst>
              <a:gd name="adj1" fmla="val -2004"/>
              <a:gd name="adj2" fmla="val 32936"/>
              <a:gd name="adj3" fmla="val -89871"/>
              <a:gd name="adj4" fmla="val 53600"/>
            </a:avLst>
          </a:prstGeom>
          <a:solidFill>
            <a:schemeClr val="accent6">
              <a:lumMod val="40000"/>
              <a:lumOff val="6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6" name="正方形/長方形 15"/>
          <p:cNvSpPr/>
          <p:nvPr/>
        </p:nvSpPr>
        <p:spPr>
          <a:xfrm>
            <a:off x="5765292" y="7618227"/>
            <a:ext cx="6293358" cy="646331"/>
          </a:xfrm>
          <a:prstGeom prst="rect">
            <a:avLst/>
          </a:prstGeom>
        </p:spPr>
        <p:txBody>
          <a:bodyPr wrap="square">
            <a:spAutoFit/>
          </a:bodyPr>
          <a:lstStyle/>
          <a:p>
            <a:r>
              <a:rPr lang="ja-JP" altLang="en-US" dirty="0"/>
              <a:t>②</a:t>
            </a:r>
            <a:r>
              <a:rPr lang="ja-JP" altLang="en-US" dirty="0" smtClean="0"/>
              <a:t>各科目の授業方法や出席確認方法、成績評価については、コース上段の</a:t>
            </a:r>
            <a:r>
              <a:rPr lang="en-US" altLang="ja-JP" dirty="0" smtClean="0"/>
              <a:t>Announcements</a:t>
            </a:r>
            <a:r>
              <a:rPr lang="ja-JP" altLang="en-US" dirty="0" smtClean="0"/>
              <a:t>などに表示されます。</a:t>
            </a:r>
            <a:endParaRPr lang="en-US" altLang="ja-JP" dirty="0" smtClean="0"/>
          </a:p>
        </p:txBody>
      </p:sp>
      <p:sp>
        <p:nvSpPr>
          <p:cNvPr id="17" name="正方形/長方形 16"/>
          <p:cNvSpPr/>
          <p:nvPr/>
        </p:nvSpPr>
        <p:spPr>
          <a:xfrm>
            <a:off x="1318260" y="8760105"/>
            <a:ext cx="5996940" cy="2308324"/>
          </a:xfrm>
          <a:prstGeom prst="rect">
            <a:avLst/>
          </a:prstGeom>
        </p:spPr>
        <p:txBody>
          <a:bodyPr wrap="square">
            <a:spAutoFit/>
          </a:bodyPr>
          <a:lstStyle/>
          <a:p>
            <a:r>
              <a:rPr lang="ja-JP" altLang="en-US" b="1" dirty="0" smtClean="0"/>
              <a:t>③トピックとは、</a:t>
            </a:r>
            <a:r>
              <a:rPr lang="en-US" altLang="ja-JP" dirty="0" smtClean="0"/>
              <a:t>1</a:t>
            </a:r>
            <a:r>
              <a:rPr lang="ja-JP" altLang="en-US" dirty="0"/>
              <a:t>回分の授業を指します。通常は半期で</a:t>
            </a:r>
            <a:r>
              <a:rPr lang="en-US" altLang="ja-JP" dirty="0"/>
              <a:t>15</a:t>
            </a:r>
            <a:r>
              <a:rPr lang="ja-JP" altLang="en-US" dirty="0"/>
              <a:t>回分のトピックが作成されます。最初はトピック数は少ないケースがありますが、今後追加されていきます。トピック内では教員が配布する教材（テキスト・ファイル等）を⾒</a:t>
            </a:r>
            <a:r>
              <a:rPr lang="ja-JP" altLang="en-US" dirty="0" err="1"/>
              <a:t>る</a:t>
            </a:r>
            <a:r>
              <a:rPr lang="ja-JP" altLang="en-US" dirty="0"/>
              <a:t>場合は、ファイルをクリックすると閲覧したり保存したりできます。教員から授業の進め方や指示がありますので、それに従って受講してください。	</a:t>
            </a:r>
          </a:p>
          <a:p>
            <a:endParaRPr lang="en-US" altLang="ja-JP" b="1" dirty="0" smtClean="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362" y="11924284"/>
            <a:ext cx="897636" cy="89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657" y="13193803"/>
            <a:ext cx="939045" cy="868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26" y="14428978"/>
            <a:ext cx="788800" cy="102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009" y="12009977"/>
            <a:ext cx="874400" cy="81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008" y="13168210"/>
            <a:ext cx="868661" cy="89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2079998" y="12035738"/>
            <a:ext cx="3991618" cy="646331"/>
          </a:xfrm>
          <a:prstGeom prst="rect">
            <a:avLst/>
          </a:prstGeom>
          <a:noFill/>
        </p:spPr>
        <p:txBody>
          <a:bodyPr wrap="square" rtlCol="0">
            <a:spAutoFit/>
          </a:bodyPr>
          <a:lstStyle/>
          <a:p>
            <a:r>
              <a:rPr kumimoji="1" lang="ja-JP" altLang="en-US" dirty="0" smtClean="0"/>
              <a:t>動画の配信など、</a:t>
            </a:r>
            <a:r>
              <a:rPr kumimoji="1" lang="en-US" altLang="ja-JP" dirty="0" smtClean="0"/>
              <a:t>URL</a:t>
            </a:r>
            <a:r>
              <a:rPr kumimoji="1" lang="ja-JP" altLang="en-US" dirty="0" smtClean="0"/>
              <a:t>共有されています。動画視聴しましょう</a:t>
            </a:r>
            <a:endParaRPr kumimoji="1" lang="ja-JP" altLang="en-US" dirty="0"/>
          </a:p>
        </p:txBody>
      </p:sp>
      <p:sp>
        <p:nvSpPr>
          <p:cNvPr id="11" name="テキスト ボックス 10"/>
          <p:cNvSpPr txBox="1"/>
          <p:nvPr/>
        </p:nvSpPr>
        <p:spPr>
          <a:xfrm>
            <a:off x="2064126" y="13268369"/>
            <a:ext cx="4286190" cy="646331"/>
          </a:xfrm>
          <a:prstGeom prst="rect">
            <a:avLst/>
          </a:prstGeom>
          <a:noFill/>
        </p:spPr>
        <p:txBody>
          <a:bodyPr wrap="square" rtlCol="0">
            <a:spAutoFit/>
          </a:bodyPr>
          <a:lstStyle/>
          <a:p>
            <a:r>
              <a:rPr kumimoji="1" lang="ja-JP" altLang="en-US" dirty="0" smtClean="0"/>
              <a:t>授業の配布資料や講義資料などが閲覧できます</a:t>
            </a:r>
            <a:endParaRPr kumimoji="1" lang="ja-JP" altLang="en-US" dirty="0"/>
          </a:p>
        </p:txBody>
      </p:sp>
      <p:sp>
        <p:nvSpPr>
          <p:cNvPr id="12" name="テキスト ボックス 11"/>
          <p:cNvSpPr txBox="1"/>
          <p:nvPr/>
        </p:nvSpPr>
        <p:spPr>
          <a:xfrm>
            <a:off x="2100701" y="14489839"/>
            <a:ext cx="4249615" cy="646331"/>
          </a:xfrm>
          <a:prstGeom prst="rect">
            <a:avLst/>
          </a:prstGeom>
          <a:noFill/>
        </p:spPr>
        <p:txBody>
          <a:bodyPr wrap="square" rtlCol="0">
            <a:spAutoFit/>
          </a:bodyPr>
          <a:lstStyle/>
          <a:p>
            <a:r>
              <a:rPr kumimoji="1" lang="ja-JP" altLang="en-US" dirty="0" smtClean="0"/>
              <a:t>授業や講義アンケートなどを回答します</a:t>
            </a:r>
            <a:endParaRPr kumimoji="1" lang="ja-JP" altLang="en-US" dirty="0"/>
          </a:p>
        </p:txBody>
      </p:sp>
      <p:sp>
        <p:nvSpPr>
          <p:cNvPr id="18" name="テキスト ボックス 17"/>
          <p:cNvSpPr txBox="1"/>
          <p:nvPr/>
        </p:nvSpPr>
        <p:spPr>
          <a:xfrm>
            <a:off x="7386563" y="12119705"/>
            <a:ext cx="4317757" cy="646331"/>
          </a:xfrm>
          <a:prstGeom prst="rect">
            <a:avLst/>
          </a:prstGeom>
          <a:noFill/>
        </p:spPr>
        <p:txBody>
          <a:bodyPr wrap="square" rtlCol="0">
            <a:spAutoFit/>
          </a:bodyPr>
          <a:lstStyle/>
          <a:p>
            <a:r>
              <a:rPr kumimoji="1" lang="ja-JP" altLang="en-US" dirty="0" smtClean="0"/>
              <a:t>小テストを受験します。受験期間が設定されている場合もあります。</a:t>
            </a:r>
            <a:endParaRPr kumimoji="1" lang="ja-JP" altLang="en-US" dirty="0"/>
          </a:p>
        </p:txBody>
      </p:sp>
      <p:sp>
        <p:nvSpPr>
          <p:cNvPr id="19" name="テキスト ボックス 18"/>
          <p:cNvSpPr txBox="1"/>
          <p:nvPr/>
        </p:nvSpPr>
        <p:spPr>
          <a:xfrm>
            <a:off x="7315200" y="13326938"/>
            <a:ext cx="3951997" cy="646331"/>
          </a:xfrm>
          <a:prstGeom prst="rect">
            <a:avLst/>
          </a:prstGeom>
          <a:noFill/>
        </p:spPr>
        <p:txBody>
          <a:bodyPr wrap="square" rtlCol="0">
            <a:spAutoFit/>
          </a:bodyPr>
          <a:lstStyle/>
          <a:p>
            <a:r>
              <a:rPr kumimoji="1" lang="ja-JP" altLang="en-US" dirty="0" smtClean="0"/>
              <a:t>課題、レポートの提出は</a:t>
            </a:r>
            <a:r>
              <a:rPr kumimoji="1" lang="ja-JP" altLang="en-US" dirty="0"/>
              <a:t>ここ</a:t>
            </a:r>
            <a:r>
              <a:rPr kumimoji="1" lang="ja-JP" altLang="en-US" dirty="0" smtClean="0"/>
              <a:t>から提出します</a:t>
            </a:r>
            <a:endParaRPr kumimoji="1" lang="ja-JP" altLang="en-US" dirty="0"/>
          </a:p>
        </p:txBody>
      </p:sp>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3427" y="14328335"/>
            <a:ext cx="1002941" cy="90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516368" y="14438064"/>
            <a:ext cx="4187952" cy="923330"/>
          </a:xfrm>
          <a:prstGeom prst="rect">
            <a:avLst/>
          </a:prstGeom>
          <a:noFill/>
        </p:spPr>
        <p:txBody>
          <a:bodyPr wrap="square" rtlCol="0">
            <a:spAutoFit/>
          </a:bodyPr>
          <a:lstStyle/>
          <a:p>
            <a:r>
              <a:rPr kumimoji="1" lang="ja-JP" altLang="en-US" dirty="0" smtClean="0"/>
              <a:t>授業についての意見交換ができます。入力した内容は受講者全員に共有されます。</a:t>
            </a:r>
            <a:endParaRPr kumimoji="1" lang="ja-JP" altLang="en-US" dirty="0"/>
          </a:p>
        </p:txBody>
      </p:sp>
      <p:sp>
        <p:nvSpPr>
          <p:cNvPr id="22" name="テキスト ボックス 21"/>
          <p:cNvSpPr txBox="1"/>
          <p:nvPr/>
        </p:nvSpPr>
        <p:spPr>
          <a:xfrm>
            <a:off x="3601974" y="11247120"/>
            <a:ext cx="5443347" cy="369332"/>
          </a:xfrm>
          <a:prstGeom prst="rect">
            <a:avLst/>
          </a:prstGeom>
          <a:noFill/>
        </p:spPr>
        <p:txBody>
          <a:bodyPr wrap="square" rtlCol="0">
            <a:spAutoFit/>
          </a:bodyPr>
          <a:lstStyle/>
          <a:p>
            <a:r>
              <a:rPr kumimoji="1" lang="ja-JP" altLang="en-US" dirty="0" smtClean="0"/>
              <a:t>トッピック内（授業で使用される）アイコンの説明</a:t>
            </a:r>
            <a:endParaRPr kumimoji="1" lang="ja-JP" altLang="en-US" dirty="0"/>
          </a:p>
        </p:txBody>
      </p:sp>
      <p:sp>
        <p:nvSpPr>
          <p:cNvPr id="32" name="タイトル 1"/>
          <p:cNvSpPr>
            <a:spLocks noGrp="1"/>
          </p:cNvSpPr>
          <p:nvPr>
            <p:ph type="title"/>
          </p:nvPr>
        </p:nvSpPr>
        <p:spPr>
          <a:xfrm>
            <a:off x="859536" y="72703"/>
            <a:ext cx="4761125" cy="861567"/>
          </a:xfrm>
        </p:spPr>
        <p:txBody>
          <a:bodyPr>
            <a:noAutofit/>
          </a:bodyPr>
          <a:lstStyle/>
          <a:p>
            <a:r>
              <a:rPr kumimoji="1" lang="en-US" altLang="ja-JP" sz="4400" dirty="0" smtClean="0"/>
              <a:t>Moodle</a:t>
            </a:r>
            <a:r>
              <a:rPr lang="ja-JP" altLang="en-US" sz="4400" dirty="0" smtClean="0"/>
              <a:t>の使い方</a:t>
            </a:r>
            <a:endParaRPr kumimoji="1" lang="ja-JP" altLang="en-US" sz="4400" dirty="0"/>
          </a:p>
        </p:txBody>
      </p:sp>
      <p:sp>
        <p:nvSpPr>
          <p:cNvPr id="2" name="スライド番号プレースホルダー 1"/>
          <p:cNvSpPr>
            <a:spLocks noGrp="1"/>
          </p:cNvSpPr>
          <p:nvPr>
            <p:ph type="sldNum" sz="quarter" idx="12"/>
          </p:nvPr>
        </p:nvSpPr>
        <p:spPr>
          <a:xfrm>
            <a:off x="10274409" y="15486354"/>
            <a:ext cx="1596292" cy="959085"/>
          </a:xfrm>
        </p:spPr>
        <p:txBody>
          <a:bodyPr/>
          <a:lstStyle/>
          <a:p>
            <a:fld id="{E5F69015-63F7-4C01-A9BA-5F009E4E6493}" type="slidenum">
              <a:rPr kumimoji="1" lang="ja-JP" altLang="en-US" sz="2400" smtClean="0"/>
              <a:t>8</a:t>
            </a:fld>
            <a:endParaRPr kumimoji="1" lang="ja-JP" altLang="en-US" sz="2400" dirty="0"/>
          </a:p>
        </p:txBody>
      </p:sp>
    </p:spTree>
    <p:extLst>
      <p:ext uri="{BB962C8B-B14F-4D97-AF65-F5344CB8AC3E}">
        <p14:creationId xmlns:p14="http://schemas.microsoft.com/office/powerpoint/2010/main" val="292779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6112" y="272289"/>
            <a:ext cx="11295888" cy="733551"/>
          </a:xfrm>
        </p:spPr>
        <p:txBody>
          <a:bodyPr>
            <a:noAutofit/>
          </a:bodyPr>
          <a:lstStyle/>
          <a:p>
            <a:r>
              <a:rPr kumimoji="1" lang="ja-JP" altLang="en-US" sz="4800" dirty="0" smtClean="0"/>
              <a:t>課題の提出方法</a:t>
            </a:r>
            <a:r>
              <a:rPr kumimoji="1" lang="ja-JP" altLang="en-US" sz="4400" dirty="0" smtClean="0"/>
              <a:t>（パソコンの場合）</a:t>
            </a:r>
            <a:endParaRPr kumimoji="1" lang="ja-JP" altLang="en-US" sz="4400" dirty="0"/>
          </a:p>
        </p:txBody>
      </p:sp>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340" y="3135819"/>
            <a:ext cx="4037584" cy="4213352"/>
          </a:xfrm>
          <a:prstGeom prst="rect">
            <a:avLst/>
          </a:prstGeom>
          <a:noFill/>
          <a:ln>
            <a:noFill/>
          </a:ln>
        </p:spPr>
      </p:pic>
      <p:sp>
        <p:nvSpPr>
          <p:cNvPr id="5" name="角丸四角形 4"/>
          <p:cNvSpPr/>
          <p:nvPr/>
        </p:nvSpPr>
        <p:spPr>
          <a:xfrm>
            <a:off x="2136707" y="6686065"/>
            <a:ext cx="2320925" cy="469327"/>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吹き出し: 線 13">
            <a:extLst>
              <a:ext uri="{FF2B5EF4-FFF2-40B4-BE49-F238E27FC236}">
                <a16:creationId xmlns="" xmlns:a16="http://schemas.microsoft.com/office/drawing/2014/main" id="{AF6357D4-AFC2-40B8-9A95-7DA550C4A07C}"/>
              </a:ext>
            </a:extLst>
          </p:cNvPr>
          <p:cNvSpPr/>
          <p:nvPr/>
        </p:nvSpPr>
        <p:spPr>
          <a:xfrm>
            <a:off x="5970969" y="4440474"/>
            <a:ext cx="5695950" cy="1082502"/>
          </a:xfrm>
          <a:prstGeom prst="borderCallout1">
            <a:avLst>
              <a:gd name="adj1" fmla="val 78830"/>
              <a:gd name="adj2" fmla="val -418"/>
              <a:gd name="adj3" fmla="val 210068"/>
              <a:gd name="adj4" fmla="val -25105"/>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②</a:t>
            </a:r>
            <a:r>
              <a:rPr lang="ja-JP" altLang="ja-JP" dirty="0" smtClean="0">
                <a:solidFill>
                  <a:schemeClr val="tx1"/>
                </a:solidFill>
              </a:rPr>
              <a:t>「</a:t>
            </a:r>
            <a:r>
              <a:rPr lang="ja-JP" altLang="ja-JP" dirty="0">
                <a:solidFill>
                  <a:schemeClr val="tx1"/>
                </a:solidFill>
              </a:rPr>
              <a:t>提出物をアップロード・入力する」をクリックしてファイル提出の画面を表示します</a:t>
            </a: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1265936" y="8072817"/>
            <a:ext cx="4156393" cy="3426397"/>
          </a:xfrm>
          <a:prstGeom prst="rect">
            <a:avLst/>
          </a:prstGeom>
          <a:noFill/>
          <a:ln>
            <a:noFill/>
          </a:ln>
        </p:spPr>
      </p:pic>
      <p:pic>
        <p:nvPicPr>
          <p:cNvPr id="8" name="図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340" y="12249022"/>
            <a:ext cx="4037584" cy="3043682"/>
          </a:xfrm>
          <a:prstGeom prst="rect">
            <a:avLst/>
          </a:prstGeom>
          <a:noFill/>
          <a:ln>
            <a:noFill/>
          </a:ln>
        </p:spPr>
      </p:pic>
      <p:sp>
        <p:nvSpPr>
          <p:cNvPr id="9" name="角丸四角形 8"/>
          <p:cNvSpPr/>
          <p:nvPr/>
        </p:nvSpPr>
        <p:spPr>
          <a:xfrm>
            <a:off x="1422527" y="9035341"/>
            <a:ext cx="3571303" cy="1658112"/>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角丸四角形 9"/>
          <p:cNvSpPr/>
          <p:nvPr/>
        </p:nvSpPr>
        <p:spPr>
          <a:xfrm>
            <a:off x="1325340" y="10826431"/>
            <a:ext cx="1724216" cy="672783"/>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吹き出し: 線 13">
            <a:extLst>
              <a:ext uri="{FF2B5EF4-FFF2-40B4-BE49-F238E27FC236}">
                <a16:creationId xmlns="" xmlns:a16="http://schemas.microsoft.com/office/drawing/2014/main" id="{AF6357D4-AFC2-40B8-9A95-7DA550C4A07C}"/>
              </a:ext>
            </a:extLst>
          </p:cNvPr>
          <p:cNvSpPr/>
          <p:nvPr/>
        </p:nvSpPr>
        <p:spPr>
          <a:xfrm>
            <a:off x="5901945" y="7531566"/>
            <a:ext cx="5695950" cy="1082502"/>
          </a:xfrm>
          <a:prstGeom prst="borderCallout1">
            <a:avLst>
              <a:gd name="adj1" fmla="val 61935"/>
              <a:gd name="adj2" fmla="val 224"/>
              <a:gd name="adj3" fmla="val 147559"/>
              <a:gd name="adj4" fmla="val -15794"/>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②</a:t>
            </a:r>
            <a:r>
              <a:rPr lang="ja-JP" altLang="ja-JP" dirty="0" smtClean="0">
                <a:solidFill>
                  <a:schemeClr val="tx1"/>
                </a:solidFill>
              </a:rPr>
              <a:t>提出</a:t>
            </a:r>
            <a:r>
              <a:rPr lang="ja-JP" altLang="ja-JP" dirty="0">
                <a:solidFill>
                  <a:schemeClr val="tx1"/>
                </a:solidFill>
              </a:rPr>
              <a:t>するファイルを枠内にドラッグ＆ドロップで張り付けます。</a:t>
            </a:r>
          </a:p>
        </p:txBody>
      </p:sp>
      <p:sp>
        <p:nvSpPr>
          <p:cNvPr id="12" name="吹き出し: 線 13">
            <a:extLst>
              <a:ext uri="{FF2B5EF4-FFF2-40B4-BE49-F238E27FC236}">
                <a16:creationId xmlns="" xmlns:a16="http://schemas.microsoft.com/office/drawing/2014/main" id="{AF6357D4-AFC2-40B8-9A95-7DA550C4A07C}"/>
              </a:ext>
            </a:extLst>
          </p:cNvPr>
          <p:cNvSpPr/>
          <p:nvPr/>
        </p:nvSpPr>
        <p:spPr>
          <a:xfrm>
            <a:off x="5795010" y="11803981"/>
            <a:ext cx="5695950" cy="890081"/>
          </a:xfrm>
          <a:prstGeom prst="borderCallout1">
            <a:avLst>
              <a:gd name="adj1" fmla="val 80246"/>
              <a:gd name="adj2" fmla="val 224"/>
              <a:gd name="adj3" fmla="val 213857"/>
              <a:gd name="adj4" fmla="val -2992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④フ</a:t>
            </a:r>
            <a:r>
              <a:rPr lang="ja-JP" altLang="ja-JP" dirty="0" smtClean="0">
                <a:solidFill>
                  <a:schemeClr val="tx1"/>
                </a:solidFill>
              </a:rPr>
              <a:t>ァイル</a:t>
            </a:r>
            <a:r>
              <a:rPr lang="ja-JP" altLang="ja-JP" dirty="0">
                <a:solidFill>
                  <a:schemeClr val="tx1"/>
                </a:solidFill>
              </a:rPr>
              <a:t>提出にアップロードしたファイルが表示されます</a:t>
            </a:r>
            <a:r>
              <a:rPr lang="ja-JP" altLang="ja-JP" dirty="0" smtClean="0">
                <a:solidFill>
                  <a:schemeClr val="tx1"/>
                </a:solidFill>
              </a:rPr>
              <a:t>。</a:t>
            </a:r>
            <a:endParaRPr lang="ja-JP" altLang="ja-JP" dirty="0">
              <a:solidFill>
                <a:schemeClr val="tx1"/>
              </a:solidFill>
            </a:endParaRPr>
          </a:p>
        </p:txBody>
      </p:sp>
      <p:sp>
        <p:nvSpPr>
          <p:cNvPr id="13" name="吹き出し: 線 13">
            <a:extLst>
              <a:ext uri="{FF2B5EF4-FFF2-40B4-BE49-F238E27FC236}">
                <a16:creationId xmlns="" xmlns:a16="http://schemas.microsoft.com/office/drawing/2014/main" id="{AF6357D4-AFC2-40B8-9A95-7DA550C4A07C}"/>
              </a:ext>
            </a:extLst>
          </p:cNvPr>
          <p:cNvSpPr/>
          <p:nvPr/>
        </p:nvSpPr>
        <p:spPr>
          <a:xfrm>
            <a:off x="5901945" y="9789663"/>
            <a:ext cx="5695950" cy="1082502"/>
          </a:xfrm>
          <a:prstGeom prst="borderCallout1">
            <a:avLst>
              <a:gd name="adj1" fmla="val 73761"/>
              <a:gd name="adj2" fmla="val 224"/>
              <a:gd name="adj3" fmla="val 122218"/>
              <a:gd name="adj4" fmla="val -48543"/>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③</a:t>
            </a:r>
            <a:r>
              <a:rPr lang="ja-JP" altLang="ja-JP" dirty="0" smtClean="0">
                <a:solidFill>
                  <a:schemeClr val="tx1"/>
                </a:solidFill>
              </a:rPr>
              <a:t>「</a:t>
            </a:r>
            <a:r>
              <a:rPr lang="ja-JP" altLang="ja-JP" dirty="0">
                <a:solidFill>
                  <a:schemeClr val="tx1"/>
                </a:solidFill>
              </a:rPr>
              <a:t>変更を保存する」をクリックすることで提出が完了します</a:t>
            </a:r>
          </a:p>
        </p:txBody>
      </p:sp>
      <p:sp>
        <p:nvSpPr>
          <p:cNvPr id="14" name="角丸四角形 13"/>
          <p:cNvSpPr/>
          <p:nvPr/>
        </p:nvSpPr>
        <p:spPr>
          <a:xfrm>
            <a:off x="2367755" y="13609351"/>
            <a:ext cx="1724216" cy="469327"/>
          </a:xfrm>
          <a:prstGeom prst="round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吹き出し: 線 13">
            <a:extLst>
              <a:ext uri="{FF2B5EF4-FFF2-40B4-BE49-F238E27FC236}">
                <a16:creationId xmlns="" xmlns:a16="http://schemas.microsoft.com/office/drawing/2014/main" id="{AF6357D4-AFC2-40B8-9A95-7DA550C4A07C}"/>
              </a:ext>
            </a:extLst>
          </p:cNvPr>
          <p:cNvSpPr/>
          <p:nvPr/>
        </p:nvSpPr>
        <p:spPr>
          <a:xfrm>
            <a:off x="5740146" y="13398973"/>
            <a:ext cx="5695950" cy="890081"/>
          </a:xfrm>
          <a:prstGeom prst="borderCallout1">
            <a:avLst>
              <a:gd name="adj1" fmla="val 80246"/>
              <a:gd name="adj2" fmla="val 224"/>
              <a:gd name="adj3" fmla="val 156327"/>
              <a:gd name="adj4" fmla="val -33773"/>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⑤</a:t>
            </a:r>
            <a:r>
              <a:rPr lang="ja-JP" altLang="ja-JP" dirty="0" smtClean="0">
                <a:solidFill>
                  <a:schemeClr val="tx1"/>
                </a:solidFill>
              </a:rPr>
              <a:t>ファイル</a:t>
            </a:r>
            <a:r>
              <a:rPr lang="ja-JP" altLang="ja-JP" dirty="0">
                <a:solidFill>
                  <a:schemeClr val="tx1"/>
                </a:solidFill>
              </a:rPr>
              <a:t>を修正する場合には、「提出を編集する」からやり直すことができます。</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936" y="2157984"/>
            <a:ext cx="5558409" cy="70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吹き出し: 線 13">
            <a:extLst>
              <a:ext uri="{FF2B5EF4-FFF2-40B4-BE49-F238E27FC236}">
                <a16:creationId xmlns="" xmlns:a16="http://schemas.microsoft.com/office/drawing/2014/main" id="{AF6357D4-AFC2-40B8-9A95-7DA550C4A07C}"/>
              </a:ext>
            </a:extLst>
          </p:cNvPr>
          <p:cNvSpPr/>
          <p:nvPr/>
        </p:nvSpPr>
        <p:spPr>
          <a:xfrm>
            <a:off x="5422329" y="1060704"/>
            <a:ext cx="5695950" cy="1082502"/>
          </a:xfrm>
          <a:prstGeom prst="borderCallout1">
            <a:avLst>
              <a:gd name="adj1" fmla="val 36594"/>
              <a:gd name="adj2" fmla="val 545"/>
              <a:gd name="adj3" fmla="val 113770"/>
              <a:gd name="adj4" fmla="val -4083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①課題</a:t>
            </a:r>
            <a:r>
              <a:rPr lang="ja-JP" altLang="en-US" dirty="0">
                <a:solidFill>
                  <a:schemeClr val="tx1"/>
                </a:solidFill>
              </a:rPr>
              <a:t>内容や提出期限を確認し、</a:t>
            </a:r>
            <a:endParaRPr lang="en-US" altLang="ja-JP" dirty="0" smtClean="0">
              <a:solidFill>
                <a:schemeClr val="tx1"/>
              </a:solidFill>
            </a:endParaRPr>
          </a:p>
          <a:p>
            <a:r>
              <a:rPr lang="ja-JP" altLang="en-US" dirty="0" smtClean="0">
                <a:solidFill>
                  <a:schemeClr val="tx1"/>
                </a:solidFill>
              </a:rPr>
              <a:t>課題アイコン</a:t>
            </a:r>
            <a:r>
              <a:rPr lang="ja-JP" altLang="ja-JP" dirty="0" smtClean="0">
                <a:solidFill>
                  <a:schemeClr val="tx1"/>
                </a:solidFill>
              </a:rPr>
              <a:t>を</a:t>
            </a:r>
            <a:r>
              <a:rPr lang="ja-JP" altLang="ja-JP" dirty="0">
                <a:solidFill>
                  <a:schemeClr val="tx1"/>
                </a:solidFill>
              </a:rPr>
              <a:t>クリックしてファイル提出の画面を表示します</a:t>
            </a:r>
          </a:p>
        </p:txBody>
      </p:sp>
      <p:sp>
        <p:nvSpPr>
          <p:cNvPr id="3" name="スライド番号プレースホルダー 2"/>
          <p:cNvSpPr>
            <a:spLocks noGrp="1"/>
          </p:cNvSpPr>
          <p:nvPr>
            <p:ph type="sldNum" sz="quarter" idx="12"/>
          </p:nvPr>
        </p:nvSpPr>
        <p:spPr>
          <a:xfrm>
            <a:off x="9521987" y="15278352"/>
            <a:ext cx="1596292" cy="959085"/>
          </a:xfrm>
        </p:spPr>
        <p:txBody>
          <a:bodyPr/>
          <a:lstStyle/>
          <a:p>
            <a:fld id="{E5F69015-63F7-4C01-A9BA-5F009E4E6493}" type="slidenum">
              <a:rPr kumimoji="1" lang="ja-JP" altLang="en-US" sz="2400" smtClean="0"/>
              <a:t>9</a:t>
            </a:fld>
            <a:endParaRPr kumimoji="1" lang="ja-JP" altLang="en-US" sz="2400" dirty="0"/>
          </a:p>
        </p:txBody>
      </p:sp>
      <p:sp>
        <p:nvSpPr>
          <p:cNvPr id="16" name="テキスト ボックス 15"/>
          <p:cNvSpPr txBox="1"/>
          <p:nvPr/>
        </p:nvSpPr>
        <p:spPr>
          <a:xfrm>
            <a:off x="1265936" y="15464717"/>
            <a:ext cx="9306813" cy="400110"/>
          </a:xfrm>
          <a:prstGeom prst="rect">
            <a:avLst/>
          </a:prstGeom>
          <a:noFill/>
        </p:spPr>
        <p:txBody>
          <a:bodyPr wrap="square" rtlCol="0">
            <a:spAutoFit/>
          </a:bodyPr>
          <a:lstStyle/>
          <a:p>
            <a:r>
              <a:rPr kumimoji="1" lang="ja-JP" altLang="en-US" sz="2000" dirty="0" smtClean="0">
                <a:solidFill>
                  <a:srgbClr val="FF0000"/>
                </a:solidFill>
              </a:rPr>
              <a:t>★課題を直接入力して提出できる場合もあります。（科目の指示によります）</a:t>
            </a:r>
            <a:endParaRPr kumimoji="1" lang="ja-JP" altLang="en-US" sz="2000" dirty="0">
              <a:solidFill>
                <a:srgbClr val="FF0000"/>
              </a:solidFill>
            </a:endParaRPr>
          </a:p>
        </p:txBody>
      </p:sp>
    </p:spTree>
    <p:extLst>
      <p:ext uri="{BB962C8B-B14F-4D97-AF65-F5344CB8AC3E}">
        <p14:creationId xmlns:p14="http://schemas.microsoft.com/office/powerpoint/2010/main" val="1767313160"/>
      </p:ext>
    </p:extLst>
  </p:cSld>
  <p:clrMapOvr>
    <a:masterClrMapping/>
  </p:clrMapOvr>
</p:sld>
</file>

<file path=ppt/theme/theme1.xml><?xml version="1.0" encoding="utf-8"?>
<a:theme xmlns:a="http://schemas.openxmlformats.org/drawingml/2006/main" name="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TM10001105[[fn=トリミング]]</Template>
  <TotalTime>2752</TotalTime>
  <Words>2951</Words>
  <Application>Microsoft Office PowerPoint</Application>
  <PresentationFormat>ユーザー設定</PresentationFormat>
  <Paragraphs>430</Paragraphs>
  <Slides>23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HGP創英角ｺﾞｼｯｸUB</vt:lpstr>
      <vt:lpstr>ＭＳ 明朝</vt:lpstr>
      <vt:lpstr>メイリオ</vt:lpstr>
      <vt:lpstr>游ゴシック</vt:lpstr>
      <vt:lpstr>Arial</vt:lpstr>
      <vt:lpstr>Century</vt:lpstr>
      <vt:lpstr>Franklin Gothic Book</vt:lpstr>
      <vt:lpstr>Times New Roman</vt:lpstr>
      <vt:lpstr>トリミング</vt:lpstr>
      <vt:lpstr>オンライン授業の手引き </vt:lpstr>
      <vt:lpstr>目次</vt:lpstr>
      <vt:lpstr>はじめに</vt:lpstr>
      <vt:lpstr>オンライン授業について</vt:lpstr>
      <vt:lpstr>オンラインシステムの入り口</vt:lpstr>
      <vt:lpstr>オンライン授業の受講方法（Moodle活用）</vt:lpstr>
      <vt:lpstr>PowerPoint プレゼンテーション</vt:lpstr>
      <vt:lpstr>Moodleの使い方</vt:lpstr>
      <vt:lpstr>課題の提出方法（パソコンの場合）</vt:lpstr>
      <vt:lpstr>課題提出方法（スマホの場合）</vt:lpstr>
      <vt:lpstr>メールに課題を添付する方法（スマホの場合）</vt:lpstr>
      <vt:lpstr>小テストの受け方</vt:lpstr>
      <vt:lpstr>教員への質問方法</vt:lpstr>
      <vt:lpstr>評価を確認する方法</vt:lpstr>
      <vt:lpstr>Officeのインストール方法</vt:lpstr>
      <vt:lpstr>OfficeオンラインでPowerPointを開く方法</vt:lpstr>
      <vt:lpstr>Zoomの使い方（アプリのダウンロード）</vt:lpstr>
      <vt:lpstr>PowerPoint プレゼンテーション</vt:lpstr>
      <vt:lpstr>キャンパスプラン（キャンパスポータル）の使い方</vt:lpstr>
      <vt:lpstr>大学メール（Eメール）の使い方</vt:lpstr>
      <vt:lpstr>通信環境の設定</vt:lpstr>
      <vt:lpstr>よくある質問Q＆A</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オンラインの手引き 2020年度版</dc:title>
  <dc:creator>小川 悦子</dc:creator>
  <cp:lastModifiedBy>myoshida</cp:lastModifiedBy>
  <cp:revision>114</cp:revision>
  <cp:lastPrinted>2021-02-22T00:35:48Z</cp:lastPrinted>
  <dcterms:created xsi:type="dcterms:W3CDTF">2020-08-02T07:10:50Z</dcterms:created>
  <dcterms:modified xsi:type="dcterms:W3CDTF">2021-02-22T00:54:44Z</dcterms:modified>
</cp:coreProperties>
</file>